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rawing2.xml" ContentType="application/vnd.ms-office.drawingml.diagramDrawing+xml"/>
  <Override PartName="/ppt/diagrams/colors2.xml" ContentType="application/vnd.openxmlformats-officedocument.drawingml.diagramColors+xml"/>
  <Override PartName="/ppt/theme/theme2.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77" r:id="rId3"/>
    <p:sldId id="278" r:id="rId4"/>
    <p:sldId id="307" r:id="rId5"/>
    <p:sldId id="280" r:id="rId6"/>
    <p:sldId id="282" r:id="rId7"/>
    <p:sldId id="283" r:id="rId8"/>
    <p:sldId id="284" r:id="rId9"/>
    <p:sldId id="310" r:id="rId10"/>
    <p:sldId id="318" r:id="rId11"/>
    <p:sldId id="319" r:id="rId12"/>
    <p:sldId id="323" r:id="rId13"/>
    <p:sldId id="317" r:id="rId14"/>
    <p:sldId id="322" r:id="rId15"/>
    <p:sldId id="316" r:id="rId16"/>
    <p:sldId id="281" r:id="rId17"/>
    <p:sldId id="308" r:id="rId18"/>
    <p:sldId id="309" r:id="rId19"/>
    <p:sldId id="279" r:id="rId20"/>
    <p:sldId id="315" r:id="rId21"/>
    <p:sldId id="331" r:id="rId22"/>
    <p:sldId id="325" r:id="rId23"/>
    <p:sldId id="326" r:id="rId24"/>
    <p:sldId id="327" r:id="rId25"/>
    <p:sldId id="328" r:id="rId26"/>
    <p:sldId id="329" r:id="rId27"/>
    <p:sldId id="330" r:id="rId28"/>
    <p:sldId id="311" r:id="rId29"/>
    <p:sldId id="334" r:id="rId30"/>
    <p:sldId id="312" r:id="rId31"/>
    <p:sldId id="313" r:id="rId32"/>
    <p:sldId id="324" r:id="rId33"/>
    <p:sldId id="266" r:id="rId34"/>
    <p:sldId id="333" r:id="rId35"/>
    <p:sldId id="276" r:id="rId36"/>
  </p:sldIdLst>
  <p:sldSz cx="11430000" cy="6426200"/>
  <p:notesSz cx="6858000" cy="9144000"/>
  <p:embeddedFontLst>
    <p:embeddedFont>
      <p:font typeface="Abadi" panose="02000000000000000000" pitchFamily="2" charset="0"/>
      <p:regular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 Coyle" initials="FC" lastIdx="4" clrIdx="0">
    <p:extLst>
      <p:ext uri="{19B8F6BF-5375-455C-9EA6-DF929625EA0E}">
        <p15:presenceInfo xmlns:p15="http://schemas.microsoft.com/office/powerpoint/2012/main" userId="S-1-5-21-338549912-1888826218-1794972483-1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F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94622" autoAdjust="0"/>
  </p:normalViewPr>
  <p:slideViewPr>
    <p:cSldViewPr>
      <p:cViewPr varScale="1">
        <p:scale>
          <a:sx n="90" d="100"/>
          <a:sy n="90" d="100"/>
        </p:scale>
        <p:origin x="5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22158-3BDF-4E32-B073-CEB6B3714F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39F5469-FE43-495F-93C6-AAB857F97E46}">
      <dgm:prSet phldrT="[Text]"/>
      <dgm:spPr/>
      <dgm:t>
        <a:bodyPr/>
        <a:lstStyle/>
        <a:p>
          <a:r>
            <a:rPr lang="en-US" dirty="0"/>
            <a:t>Antes del </a:t>
          </a:r>
          <a:r>
            <a:rPr lang="en-US" dirty="0" err="1"/>
            <a:t>incidente</a:t>
          </a:r>
          <a:endParaRPr lang="en-US" dirty="0"/>
        </a:p>
      </dgm:t>
    </dgm:pt>
    <dgm:pt modelId="{E92E8D9E-4741-4B7C-A553-CE5EB7FE8BF3}" type="parTrans" cxnId="{15483A1B-B4CD-4F54-88A0-699B48F31F6D}">
      <dgm:prSet/>
      <dgm:spPr/>
      <dgm:t>
        <a:bodyPr/>
        <a:lstStyle/>
        <a:p>
          <a:endParaRPr lang="en-US"/>
        </a:p>
      </dgm:t>
    </dgm:pt>
    <dgm:pt modelId="{019848CF-1A69-46F9-BC03-C51E5CB04143}" type="sibTrans" cxnId="{15483A1B-B4CD-4F54-88A0-699B48F31F6D}">
      <dgm:prSet/>
      <dgm:spPr/>
      <dgm:t>
        <a:bodyPr/>
        <a:lstStyle/>
        <a:p>
          <a:endParaRPr lang="en-US"/>
        </a:p>
      </dgm:t>
    </dgm:pt>
    <dgm:pt modelId="{D587402C-0B32-413F-90B7-2CDF620EA233}">
      <dgm:prSet phldrT="[Text]"/>
      <dgm:spPr/>
      <dgm:t>
        <a:bodyPr/>
        <a:lstStyle/>
        <a:p>
          <a:r>
            <a:rPr lang="es-ES" dirty="0"/>
            <a:t>Formar al personal. 
Tener un plan y revisarlo legalmente.</a:t>
          </a:r>
          <a:endParaRPr lang="en-US" dirty="0"/>
        </a:p>
      </dgm:t>
    </dgm:pt>
    <dgm:pt modelId="{31C5C959-3D79-4D8C-953C-A88BE3D63971}" type="parTrans" cxnId="{9391CA50-35E0-4FAE-B474-243EBB6852F7}">
      <dgm:prSet/>
      <dgm:spPr/>
      <dgm:t>
        <a:bodyPr/>
        <a:lstStyle/>
        <a:p>
          <a:endParaRPr lang="en-US"/>
        </a:p>
      </dgm:t>
    </dgm:pt>
    <dgm:pt modelId="{97756532-9523-4477-8CA9-E67400A07068}" type="sibTrans" cxnId="{9391CA50-35E0-4FAE-B474-243EBB6852F7}">
      <dgm:prSet/>
      <dgm:spPr/>
      <dgm:t>
        <a:bodyPr/>
        <a:lstStyle/>
        <a:p>
          <a:endParaRPr lang="en-US"/>
        </a:p>
      </dgm:t>
    </dgm:pt>
    <dgm:pt modelId="{EBC8A1BE-CD1A-4D0A-A573-A575CDAE2D62}">
      <dgm:prSet phldrT="[Text]"/>
      <dgm:spPr/>
      <dgm:t>
        <a:bodyPr/>
        <a:lstStyle/>
        <a:p>
          <a:r>
            <a:rPr lang="en-US" dirty="0"/>
            <a:t>Durante el </a:t>
          </a:r>
          <a:r>
            <a:rPr lang="en-US" dirty="0" err="1"/>
            <a:t>incidente</a:t>
          </a:r>
          <a:endParaRPr lang="en-US" dirty="0"/>
        </a:p>
      </dgm:t>
    </dgm:pt>
    <dgm:pt modelId="{FD1C2E3F-88DD-4B62-90B9-C45AF37858D3}" type="parTrans" cxnId="{360F1FAF-2AC0-4F2D-A742-51875558324D}">
      <dgm:prSet/>
      <dgm:spPr/>
      <dgm:t>
        <a:bodyPr/>
        <a:lstStyle/>
        <a:p>
          <a:endParaRPr lang="en-US"/>
        </a:p>
      </dgm:t>
    </dgm:pt>
    <dgm:pt modelId="{C7F20341-35F1-47E9-8C31-60F7272319D5}" type="sibTrans" cxnId="{360F1FAF-2AC0-4F2D-A742-51875558324D}">
      <dgm:prSet/>
      <dgm:spPr/>
      <dgm:t>
        <a:bodyPr/>
        <a:lstStyle/>
        <a:p>
          <a:endParaRPr lang="en-US"/>
        </a:p>
      </dgm:t>
    </dgm:pt>
    <dgm:pt modelId="{FC452A75-4719-4DD1-9475-814C2195B74E}">
      <dgm:prSet phldrT="[Text]"/>
      <dgm:spPr/>
      <dgm:t>
        <a:bodyPr/>
        <a:lstStyle/>
        <a:p>
          <a:r>
            <a:rPr lang="en-US" dirty="0" err="1"/>
            <a:t>Asigne</a:t>
          </a:r>
          <a:r>
            <a:rPr lang="en-US" dirty="0"/>
            <a:t> un Gestor de </a:t>
          </a:r>
          <a:r>
            <a:rPr lang="en-US" dirty="0" err="1"/>
            <a:t>Incidentes</a:t>
          </a:r>
          <a:r>
            <a:rPr lang="en-US" dirty="0"/>
            <a:t> (IM)</a:t>
          </a:r>
        </a:p>
      </dgm:t>
    </dgm:pt>
    <dgm:pt modelId="{DC66060F-BD52-4084-89CA-AA171B4C018B}" type="parTrans" cxnId="{508081A7-358B-41EE-B725-EB6AF2AB8980}">
      <dgm:prSet/>
      <dgm:spPr/>
      <dgm:t>
        <a:bodyPr/>
        <a:lstStyle/>
        <a:p>
          <a:endParaRPr lang="en-US"/>
        </a:p>
      </dgm:t>
    </dgm:pt>
    <dgm:pt modelId="{687F2319-A1E6-4067-ACB3-44B1F6A89217}" type="sibTrans" cxnId="{508081A7-358B-41EE-B725-EB6AF2AB8980}">
      <dgm:prSet/>
      <dgm:spPr/>
      <dgm:t>
        <a:bodyPr/>
        <a:lstStyle/>
        <a:p>
          <a:endParaRPr lang="en-US"/>
        </a:p>
      </dgm:t>
    </dgm:pt>
    <dgm:pt modelId="{D9F55D4E-A811-436F-BDC3-02619C453D5C}">
      <dgm:prSet phldrT="[Text]"/>
      <dgm:spPr/>
      <dgm:t>
        <a:bodyPr/>
        <a:lstStyle/>
        <a:p>
          <a:r>
            <a:rPr lang="en-US" dirty="0" err="1"/>
            <a:t>Asigne</a:t>
          </a:r>
          <a:r>
            <a:rPr lang="en-US" dirty="0"/>
            <a:t> un </a:t>
          </a:r>
          <a:r>
            <a:rPr lang="en-US" dirty="0" err="1"/>
            <a:t>responsable</a:t>
          </a:r>
          <a:r>
            <a:rPr lang="en-US" dirty="0"/>
            <a:t> de </a:t>
          </a:r>
          <a:r>
            <a:rPr lang="en-US" dirty="0" err="1"/>
            <a:t>Comunicación</a:t>
          </a:r>
          <a:r>
            <a:rPr lang="en-US" dirty="0"/>
            <a:t> (CM)</a:t>
          </a:r>
        </a:p>
      </dgm:t>
    </dgm:pt>
    <dgm:pt modelId="{9C91F210-7014-4EF0-A6EF-77CAF7019ABB}" type="parTrans" cxnId="{B57FF517-E913-4960-94A4-4510E8EFEEAF}">
      <dgm:prSet/>
      <dgm:spPr/>
      <dgm:t>
        <a:bodyPr/>
        <a:lstStyle/>
        <a:p>
          <a:endParaRPr lang="en-US"/>
        </a:p>
      </dgm:t>
    </dgm:pt>
    <dgm:pt modelId="{DDB1E993-FA72-4CA2-872A-9304E1471DDF}" type="sibTrans" cxnId="{B57FF517-E913-4960-94A4-4510E8EFEEAF}">
      <dgm:prSet/>
      <dgm:spPr/>
      <dgm:t>
        <a:bodyPr/>
        <a:lstStyle/>
        <a:p>
          <a:endParaRPr lang="en-US"/>
        </a:p>
      </dgm:t>
    </dgm:pt>
    <dgm:pt modelId="{1E8A3859-CAD9-453C-9C74-90C99B43604F}">
      <dgm:prSet phldrT="[Text]"/>
      <dgm:spPr/>
      <dgm:t>
        <a:bodyPr/>
        <a:lstStyle/>
        <a:p>
          <a:r>
            <a:rPr lang="en-US" dirty="0" err="1"/>
            <a:t>Después</a:t>
          </a:r>
          <a:r>
            <a:rPr lang="en-US" dirty="0"/>
            <a:t> del </a:t>
          </a:r>
          <a:r>
            <a:rPr lang="en-US" dirty="0" err="1"/>
            <a:t>incidente</a:t>
          </a:r>
          <a:endParaRPr lang="en-US" dirty="0"/>
        </a:p>
      </dgm:t>
    </dgm:pt>
    <dgm:pt modelId="{FECF862D-BC81-48E5-AE3E-AEA7BC564432}" type="parTrans" cxnId="{1A6DDC70-DB75-41A1-9B50-D8A09AB1448C}">
      <dgm:prSet/>
      <dgm:spPr/>
      <dgm:t>
        <a:bodyPr/>
        <a:lstStyle/>
        <a:p>
          <a:endParaRPr lang="en-US"/>
        </a:p>
      </dgm:t>
    </dgm:pt>
    <dgm:pt modelId="{43F5FF53-49B7-423A-B8CD-22127AF28AF2}" type="sibTrans" cxnId="{1A6DDC70-DB75-41A1-9B50-D8A09AB1448C}">
      <dgm:prSet/>
      <dgm:spPr/>
      <dgm:t>
        <a:bodyPr/>
        <a:lstStyle/>
        <a:p>
          <a:endParaRPr lang="en-US"/>
        </a:p>
      </dgm:t>
    </dgm:pt>
    <dgm:pt modelId="{BCA35EFC-0495-4450-9915-BB209D8F9043}">
      <dgm:prSet phldrT="[Text]"/>
      <dgm:spPr/>
      <dgm:t>
        <a:bodyPr/>
        <a:lstStyle/>
        <a:p>
          <a:r>
            <a:rPr lang="en-US" dirty="0" err="1"/>
            <a:t>Reunión</a:t>
          </a:r>
          <a:r>
            <a:rPr lang="en-US" dirty="0"/>
            <a:t> de revision, </a:t>
          </a:r>
          <a:r>
            <a:rPr lang="en-US" dirty="0" err="1"/>
            <a:t>evaluación</a:t>
          </a:r>
          <a:r>
            <a:rPr lang="en-US" dirty="0"/>
            <a:t> y </a:t>
          </a:r>
          <a:r>
            <a:rPr lang="en-US" dirty="0" err="1"/>
            <a:t>lecciones</a:t>
          </a:r>
          <a:r>
            <a:rPr lang="en-US" dirty="0"/>
            <a:t> </a:t>
          </a:r>
          <a:r>
            <a:rPr lang="en-US" dirty="0" err="1"/>
            <a:t>aprendidas</a:t>
          </a:r>
          <a:r>
            <a:rPr lang="en-US" dirty="0"/>
            <a:t> del </a:t>
          </a:r>
          <a:r>
            <a:rPr lang="en-US" dirty="0" err="1"/>
            <a:t>incidente</a:t>
          </a:r>
          <a:r>
            <a:rPr lang="en-US" dirty="0"/>
            <a:t>.</a:t>
          </a:r>
        </a:p>
      </dgm:t>
    </dgm:pt>
    <dgm:pt modelId="{B98B3473-5D86-4A0C-A07F-3348BF9117E7}" type="parTrans" cxnId="{4DC43BF0-7597-4373-A369-F6682E8BB931}">
      <dgm:prSet/>
      <dgm:spPr/>
      <dgm:t>
        <a:bodyPr/>
        <a:lstStyle/>
        <a:p>
          <a:endParaRPr lang="en-US"/>
        </a:p>
      </dgm:t>
    </dgm:pt>
    <dgm:pt modelId="{C35A0024-5286-41C5-BEFE-69D6F047BE67}" type="sibTrans" cxnId="{4DC43BF0-7597-4373-A369-F6682E8BB931}">
      <dgm:prSet/>
      <dgm:spPr/>
      <dgm:t>
        <a:bodyPr/>
        <a:lstStyle/>
        <a:p>
          <a:endParaRPr lang="en-US"/>
        </a:p>
      </dgm:t>
    </dgm:pt>
    <dgm:pt modelId="{CF08AA9D-597E-41FB-B042-331A84D1EB71}">
      <dgm:prSet phldrT="[Text]"/>
      <dgm:spPr/>
      <dgm:t>
        <a:bodyPr/>
        <a:lstStyle/>
        <a:p>
          <a:r>
            <a:rPr lang="es-ES" dirty="0"/>
            <a:t>Actualizar las políticas y procedimientos basándose en la reunión retrospectiva.
Comunicar las conclusiones al equipo, enlaces de ciberseguridad y aliados clave.</a:t>
          </a:r>
          <a:endParaRPr lang="en-US" dirty="0"/>
        </a:p>
      </dgm:t>
    </dgm:pt>
    <dgm:pt modelId="{7A946A7C-5563-4019-A344-32F2434273A1}" type="parTrans" cxnId="{D07C1E92-3B3D-4204-BD53-4F1521CF883E}">
      <dgm:prSet/>
      <dgm:spPr/>
      <dgm:t>
        <a:bodyPr/>
        <a:lstStyle/>
        <a:p>
          <a:endParaRPr lang="en-US"/>
        </a:p>
      </dgm:t>
    </dgm:pt>
    <dgm:pt modelId="{2CC59F4C-0075-4259-90B3-C34746FEB811}" type="sibTrans" cxnId="{D07C1E92-3B3D-4204-BD53-4F1521CF883E}">
      <dgm:prSet/>
      <dgm:spPr/>
      <dgm:t>
        <a:bodyPr/>
        <a:lstStyle/>
        <a:p>
          <a:endParaRPr lang="en-US"/>
        </a:p>
      </dgm:t>
    </dgm:pt>
    <dgm:pt modelId="{F69F0C82-7CBC-49BD-B788-136E83C7D726}">
      <dgm:prSet phldrT="[Text]"/>
      <dgm:spPr/>
      <dgm:t>
        <a:bodyPr/>
        <a:lstStyle/>
        <a:p>
          <a:r>
            <a:rPr lang="es-ES" dirty="0"/>
            <a:t>Conocer al equipo de CSIRT/CERT Nacional.</a:t>
          </a:r>
          <a:endParaRPr lang="en-US" dirty="0"/>
        </a:p>
      </dgm:t>
    </dgm:pt>
    <dgm:pt modelId="{610E6D66-77FD-442A-9B5A-7D168120EEF1}" type="parTrans" cxnId="{007CFE8E-266D-483D-9A20-A3FD96DDCEA6}">
      <dgm:prSet/>
      <dgm:spPr/>
      <dgm:t>
        <a:bodyPr/>
        <a:lstStyle/>
        <a:p>
          <a:endParaRPr lang="en-US"/>
        </a:p>
      </dgm:t>
    </dgm:pt>
    <dgm:pt modelId="{5077F425-650E-49B3-8D9D-D6D2312146AC}" type="sibTrans" cxnId="{007CFE8E-266D-483D-9A20-A3FD96DDCEA6}">
      <dgm:prSet/>
      <dgm:spPr/>
      <dgm:t>
        <a:bodyPr/>
        <a:lstStyle/>
        <a:p>
          <a:endParaRPr lang="en-US"/>
        </a:p>
      </dgm:t>
    </dgm:pt>
    <dgm:pt modelId="{03025BFC-0BE3-44A4-9425-A35E5D861A61}">
      <dgm:prSet phldrT="[Text]"/>
      <dgm:spPr/>
      <dgm:t>
        <a:bodyPr/>
        <a:lstStyle/>
        <a:p>
          <a:r>
            <a:rPr lang="es-ES" dirty="0"/>
            <a:t>Listas de contactos y enlaces de ciberseguridad.
Elabore un plan de personal y partes interesadas en el incidente. 
Revise ese plan trimestralmente. 
Prepare respuestas a la prensa con antelación.
Seleccione un recurso o empresa técnica externa que investigue las posibles amenazas.
Realizar un ejercicio de simulación de incidentes de ciberseguridad.</a:t>
          </a:r>
          <a:endParaRPr lang="en-US" dirty="0"/>
        </a:p>
      </dgm:t>
    </dgm:pt>
    <dgm:pt modelId="{3F7E6677-3013-4DC1-8CD9-CA48318D3805}" type="parTrans" cxnId="{A1E40FFB-3083-4E67-8D5B-82E15DD6CD6D}">
      <dgm:prSet/>
      <dgm:spPr/>
      <dgm:t>
        <a:bodyPr/>
        <a:lstStyle/>
        <a:p>
          <a:endParaRPr lang="en-US"/>
        </a:p>
      </dgm:t>
    </dgm:pt>
    <dgm:pt modelId="{BA8D409F-BCF1-465E-B188-D10729D6F3C6}" type="sibTrans" cxnId="{A1E40FFB-3083-4E67-8D5B-82E15DD6CD6D}">
      <dgm:prSet/>
      <dgm:spPr/>
      <dgm:t>
        <a:bodyPr/>
        <a:lstStyle/>
        <a:p>
          <a:endParaRPr lang="en-US"/>
        </a:p>
      </dgm:t>
    </dgm:pt>
    <dgm:pt modelId="{2757E4C4-9773-45CF-86F1-87DE9A72CA15}">
      <dgm:prSet phldrT="[Text]"/>
      <dgm:spPr/>
      <dgm:t>
        <a:bodyPr/>
        <a:lstStyle/>
        <a:p>
          <a:r>
            <a:rPr lang="es-ES" dirty="0"/>
            <a:t>Asigne un responsable técnico (TM)</a:t>
          </a:r>
          <a:endParaRPr lang="en-US" dirty="0"/>
        </a:p>
      </dgm:t>
    </dgm:pt>
    <dgm:pt modelId="{4A8A4307-25D3-4F89-9C5E-313D81035FBA}" type="parTrans" cxnId="{918BDD13-911E-4213-8C47-6596811A70A4}">
      <dgm:prSet/>
      <dgm:spPr/>
      <dgm:t>
        <a:bodyPr/>
        <a:lstStyle/>
        <a:p>
          <a:endParaRPr lang="en-US"/>
        </a:p>
      </dgm:t>
    </dgm:pt>
    <dgm:pt modelId="{B9F1FF04-E971-4C68-9752-9DE2DA48CAB7}" type="sibTrans" cxnId="{918BDD13-911E-4213-8C47-6596811A70A4}">
      <dgm:prSet/>
      <dgm:spPr/>
      <dgm:t>
        <a:bodyPr/>
        <a:lstStyle/>
        <a:p>
          <a:endParaRPr lang="en-US"/>
        </a:p>
      </dgm:t>
    </dgm:pt>
    <dgm:pt modelId="{D4C978F3-57AF-45C9-B086-16C75A6DF46E}" type="pres">
      <dgm:prSet presAssocID="{86E22158-3BDF-4E32-B073-CEB6B3714F59}" presName="Name0" presStyleCnt="0">
        <dgm:presLayoutVars>
          <dgm:dir/>
          <dgm:animLvl val="lvl"/>
          <dgm:resizeHandles val="exact"/>
        </dgm:presLayoutVars>
      </dgm:prSet>
      <dgm:spPr/>
    </dgm:pt>
    <dgm:pt modelId="{D75C2E5A-08F6-4968-832E-E310C70D632D}" type="pres">
      <dgm:prSet presAssocID="{439F5469-FE43-495F-93C6-AAB857F97E46}" presName="composite" presStyleCnt="0"/>
      <dgm:spPr/>
    </dgm:pt>
    <dgm:pt modelId="{C1C014D9-6D30-4A8D-A323-DC0111A85B6A}" type="pres">
      <dgm:prSet presAssocID="{439F5469-FE43-495F-93C6-AAB857F97E46}" presName="parTx" presStyleLbl="alignNode1" presStyleIdx="0" presStyleCnt="3">
        <dgm:presLayoutVars>
          <dgm:chMax val="0"/>
          <dgm:chPref val="0"/>
          <dgm:bulletEnabled val="1"/>
        </dgm:presLayoutVars>
      </dgm:prSet>
      <dgm:spPr/>
    </dgm:pt>
    <dgm:pt modelId="{82DFD8C0-1D00-4DD3-B53C-604B2CEEEBA8}" type="pres">
      <dgm:prSet presAssocID="{439F5469-FE43-495F-93C6-AAB857F97E46}" presName="desTx" presStyleLbl="alignAccFollowNode1" presStyleIdx="0" presStyleCnt="3">
        <dgm:presLayoutVars>
          <dgm:bulletEnabled val="1"/>
        </dgm:presLayoutVars>
      </dgm:prSet>
      <dgm:spPr/>
    </dgm:pt>
    <dgm:pt modelId="{D6EBF9D1-0D26-4214-BE93-655E0A963D26}" type="pres">
      <dgm:prSet presAssocID="{019848CF-1A69-46F9-BC03-C51E5CB04143}" presName="space" presStyleCnt="0"/>
      <dgm:spPr/>
    </dgm:pt>
    <dgm:pt modelId="{FDDF1BC2-331F-49FC-B509-47186CDD5D78}" type="pres">
      <dgm:prSet presAssocID="{EBC8A1BE-CD1A-4D0A-A573-A575CDAE2D62}" presName="composite" presStyleCnt="0"/>
      <dgm:spPr/>
    </dgm:pt>
    <dgm:pt modelId="{DD18C1BE-966C-4E9C-9A4A-E83A9C19B650}" type="pres">
      <dgm:prSet presAssocID="{EBC8A1BE-CD1A-4D0A-A573-A575CDAE2D62}" presName="parTx" presStyleLbl="alignNode1" presStyleIdx="1" presStyleCnt="3">
        <dgm:presLayoutVars>
          <dgm:chMax val="0"/>
          <dgm:chPref val="0"/>
          <dgm:bulletEnabled val="1"/>
        </dgm:presLayoutVars>
      </dgm:prSet>
      <dgm:spPr/>
    </dgm:pt>
    <dgm:pt modelId="{8169CC5E-A36E-4186-9029-1421356175B9}" type="pres">
      <dgm:prSet presAssocID="{EBC8A1BE-CD1A-4D0A-A573-A575CDAE2D62}" presName="desTx" presStyleLbl="alignAccFollowNode1" presStyleIdx="1" presStyleCnt="3">
        <dgm:presLayoutVars>
          <dgm:bulletEnabled val="1"/>
        </dgm:presLayoutVars>
      </dgm:prSet>
      <dgm:spPr/>
    </dgm:pt>
    <dgm:pt modelId="{651F53F1-10B5-452A-B2F7-1C0D950EA019}" type="pres">
      <dgm:prSet presAssocID="{C7F20341-35F1-47E9-8C31-60F7272319D5}" presName="space" presStyleCnt="0"/>
      <dgm:spPr/>
    </dgm:pt>
    <dgm:pt modelId="{4950CC70-977F-4ED4-B4F0-31FB93A5BC50}" type="pres">
      <dgm:prSet presAssocID="{1E8A3859-CAD9-453C-9C74-90C99B43604F}" presName="composite" presStyleCnt="0"/>
      <dgm:spPr/>
    </dgm:pt>
    <dgm:pt modelId="{0B79152F-A331-4F49-8DA4-148DD394136B}" type="pres">
      <dgm:prSet presAssocID="{1E8A3859-CAD9-453C-9C74-90C99B43604F}" presName="parTx" presStyleLbl="alignNode1" presStyleIdx="2" presStyleCnt="3">
        <dgm:presLayoutVars>
          <dgm:chMax val="0"/>
          <dgm:chPref val="0"/>
          <dgm:bulletEnabled val="1"/>
        </dgm:presLayoutVars>
      </dgm:prSet>
      <dgm:spPr/>
    </dgm:pt>
    <dgm:pt modelId="{03186949-612F-40F5-B5FB-445E2656D391}" type="pres">
      <dgm:prSet presAssocID="{1E8A3859-CAD9-453C-9C74-90C99B43604F}" presName="desTx" presStyleLbl="alignAccFollowNode1" presStyleIdx="2" presStyleCnt="3">
        <dgm:presLayoutVars>
          <dgm:bulletEnabled val="1"/>
        </dgm:presLayoutVars>
      </dgm:prSet>
      <dgm:spPr/>
    </dgm:pt>
  </dgm:ptLst>
  <dgm:cxnLst>
    <dgm:cxn modelId="{470E3C05-70F1-4C70-9B8C-0C7055045E7B}" type="presOf" srcId="{BCA35EFC-0495-4450-9915-BB209D8F9043}" destId="{03186949-612F-40F5-B5FB-445E2656D391}" srcOrd="0" destOrd="0" presId="urn:microsoft.com/office/officeart/2005/8/layout/hList1"/>
    <dgm:cxn modelId="{01E2D913-D853-467B-9283-59BCD3D93C81}" type="presOf" srcId="{86E22158-3BDF-4E32-B073-CEB6B3714F59}" destId="{D4C978F3-57AF-45C9-B086-16C75A6DF46E}" srcOrd="0" destOrd="0" presId="urn:microsoft.com/office/officeart/2005/8/layout/hList1"/>
    <dgm:cxn modelId="{918BDD13-911E-4213-8C47-6596811A70A4}" srcId="{EBC8A1BE-CD1A-4D0A-A573-A575CDAE2D62}" destId="{2757E4C4-9773-45CF-86F1-87DE9A72CA15}" srcOrd="1" destOrd="0" parTransId="{4A8A4307-25D3-4F89-9C5E-313D81035FBA}" sibTransId="{B9F1FF04-E971-4C68-9752-9DE2DA48CAB7}"/>
    <dgm:cxn modelId="{B57FF517-E913-4960-94A4-4510E8EFEEAF}" srcId="{EBC8A1BE-CD1A-4D0A-A573-A575CDAE2D62}" destId="{D9F55D4E-A811-436F-BDC3-02619C453D5C}" srcOrd="2" destOrd="0" parTransId="{9C91F210-7014-4EF0-A6EF-77CAF7019ABB}" sibTransId="{DDB1E993-FA72-4CA2-872A-9304E1471DDF}"/>
    <dgm:cxn modelId="{15483A1B-B4CD-4F54-88A0-699B48F31F6D}" srcId="{86E22158-3BDF-4E32-B073-CEB6B3714F59}" destId="{439F5469-FE43-495F-93C6-AAB857F97E46}" srcOrd="0" destOrd="0" parTransId="{E92E8D9E-4741-4B7C-A553-CE5EB7FE8BF3}" sibTransId="{019848CF-1A69-46F9-BC03-C51E5CB04143}"/>
    <dgm:cxn modelId="{055F861F-ACD1-4DD0-8207-376722D381CC}" type="presOf" srcId="{D9F55D4E-A811-436F-BDC3-02619C453D5C}" destId="{8169CC5E-A36E-4186-9029-1421356175B9}" srcOrd="0" destOrd="2" presId="urn:microsoft.com/office/officeart/2005/8/layout/hList1"/>
    <dgm:cxn modelId="{1AFB812C-9364-4D9D-B472-89E1053E18AD}" type="presOf" srcId="{03025BFC-0BE3-44A4-9425-A35E5D861A61}" destId="{82DFD8C0-1D00-4DD3-B53C-604B2CEEEBA8}" srcOrd="0" destOrd="2" presId="urn:microsoft.com/office/officeart/2005/8/layout/hList1"/>
    <dgm:cxn modelId="{9391CA50-35E0-4FAE-B474-243EBB6852F7}" srcId="{439F5469-FE43-495F-93C6-AAB857F97E46}" destId="{D587402C-0B32-413F-90B7-2CDF620EA233}" srcOrd="0" destOrd="0" parTransId="{31C5C959-3D79-4D8C-953C-A88BE3D63971}" sibTransId="{97756532-9523-4477-8CA9-E67400A07068}"/>
    <dgm:cxn modelId="{1A6DDC70-DB75-41A1-9B50-D8A09AB1448C}" srcId="{86E22158-3BDF-4E32-B073-CEB6B3714F59}" destId="{1E8A3859-CAD9-453C-9C74-90C99B43604F}" srcOrd="2" destOrd="0" parTransId="{FECF862D-BC81-48E5-AE3E-AEA7BC564432}" sibTransId="{43F5FF53-49B7-423A-B8CD-22127AF28AF2}"/>
    <dgm:cxn modelId="{743D3E78-27B5-4D18-90B9-AAA5EEADBA3C}" type="presOf" srcId="{439F5469-FE43-495F-93C6-AAB857F97E46}" destId="{C1C014D9-6D30-4A8D-A323-DC0111A85B6A}" srcOrd="0" destOrd="0" presId="urn:microsoft.com/office/officeart/2005/8/layout/hList1"/>
    <dgm:cxn modelId="{4186A659-03F3-4F39-930C-FC892F0E0BB6}" type="presOf" srcId="{CF08AA9D-597E-41FB-B042-331A84D1EB71}" destId="{03186949-612F-40F5-B5FB-445E2656D391}" srcOrd="0" destOrd="1" presId="urn:microsoft.com/office/officeart/2005/8/layout/hList1"/>
    <dgm:cxn modelId="{5929537B-F6F1-42FE-B901-347153046217}" type="presOf" srcId="{D587402C-0B32-413F-90B7-2CDF620EA233}" destId="{82DFD8C0-1D00-4DD3-B53C-604B2CEEEBA8}" srcOrd="0" destOrd="0" presId="urn:microsoft.com/office/officeart/2005/8/layout/hList1"/>
    <dgm:cxn modelId="{007CFE8E-266D-483D-9A20-A3FD96DDCEA6}" srcId="{439F5469-FE43-495F-93C6-AAB857F97E46}" destId="{F69F0C82-7CBC-49BD-B788-136E83C7D726}" srcOrd="1" destOrd="0" parTransId="{610E6D66-77FD-442A-9B5A-7D168120EEF1}" sibTransId="{5077F425-650E-49B3-8D9D-D6D2312146AC}"/>
    <dgm:cxn modelId="{D07C1E92-3B3D-4204-BD53-4F1521CF883E}" srcId="{1E8A3859-CAD9-453C-9C74-90C99B43604F}" destId="{CF08AA9D-597E-41FB-B042-331A84D1EB71}" srcOrd="1" destOrd="0" parTransId="{7A946A7C-5563-4019-A344-32F2434273A1}" sibTransId="{2CC59F4C-0075-4259-90B3-C34746FEB811}"/>
    <dgm:cxn modelId="{508081A7-358B-41EE-B725-EB6AF2AB8980}" srcId="{EBC8A1BE-CD1A-4D0A-A573-A575CDAE2D62}" destId="{FC452A75-4719-4DD1-9475-814C2195B74E}" srcOrd="0" destOrd="0" parTransId="{DC66060F-BD52-4084-89CA-AA171B4C018B}" sibTransId="{687F2319-A1E6-4067-ACB3-44B1F6A89217}"/>
    <dgm:cxn modelId="{360F1FAF-2AC0-4F2D-A742-51875558324D}" srcId="{86E22158-3BDF-4E32-B073-CEB6B3714F59}" destId="{EBC8A1BE-CD1A-4D0A-A573-A575CDAE2D62}" srcOrd="1" destOrd="0" parTransId="{FD1C2E3F-88DD-4B62-90B9-C45AF37858D3}" sibTransId="{C7F20341-35F1-47E9-8C31-60F7272319D5}"/>
    <dgm:cxn modelId="{F4F040BA-D1B9-4A55-8F97-D87C4F62B859}" type="presOf" srcId="{1E8A3859-CAD9-453C-9C74-90C99B43604F}" destId="{0B79152F-A331-4F49-8DA4-148DD394136B}" srcOrd="0" destOrd="0" presId="urn:microsoft.com/office/officeart/2005/8/layout/hList1"/>
    <dgm:cxn modelId="{7D3B95BB-DE5D-4BE0-AA49-DA7054B6DF2A}" type="presOf" srcId="{2757E4C4-9773-45CF-86F1-87DE9A72CA15}" destId="{8169CC5E-A36E-4186-9029-1421356175B9}" srcOrd="0" destOrd="1" presId="urn:microsoft.com/office/officeart/2005/8/layout/hList1"/>
    <dgm:cxn modelId="{0F209DBB-1043-4595-AB43-B3AD4556F98F}" type="presOf" srcId="{EBC8A1BE-CD1A-4D0A-A573-A575CDAE2D62}" destId="{DD18C1BE-966C-4E9C-9A4A-E83A9C19B650}" srcOrd="0" destOrd="0" presId="urn:microsoft.com/office/officeart/2005/8/layout/hList1"/>
    <dgm:cxn modelId="{36E593BD-9743-4EE2-9C19-4037EAE67717}" type="presOf" srcId="{F69F0C82-7CBC-49BD-B788-136E83C7D726}" destId="{82DFD8C0-1D00-4DD3-B53C-604B2CEEEBA8}" srcOrd="0" destOrd="1" presId="urn:microsoft.com/office/officeart/2005/8/layout/hList1"/>
    <dgm:cxn modelId="{2712DBBE-33F6-45CB-96E4-358E8C165299}" type="presOf" srcId="{FC452A75-4719-4DD1-9475-814C2195B74E}" destId="{8169CC5E-A36E-4186-9029-1421356175B9}" srcOrd="0" destOrd="0" presId="urn:microsoft.com/office/officeart/2005/8/layout/hList1"/>
    <dgm:cxn modelId="{4DC43BF0-7597-4373-A369-F6682E8BB931}" srcId="{1E8A3859-CAD9-453C-9C74-90C99B43604F}" destId="{BCA35EFC-0495-4450-9915-BB209D8F9043}" srcOrd="0" destOrd="0" parTransId="{B98B3473-5D86-4A0C-A07F-3348BF9117E7}" sibTransId="{C35A0024-5286-41C5-BEFE-69D6F047BE67}"/>
    <dgm:cxn modelId="{A1E40FFB-3083-4E67-8D5B-82E15DD6CD6D}" srcId="{439F5469-FE43-495F-93C6-AAB857F97E46}" destId="{03025BFC-0BE3-44A4-9425-A35E5D861A61}" srcOrd="2" destOrd="0" parTransId="{3F7E6677-3013-4DC1-8CD9-CA48318D3805}" sibTransId="{BA8D409F-BCF1-465E-B188-D10729D6F3C6}"/>
    <dgm:cxn modelId="{12E830DE-2A4C-48E6-BFCF-AC6CFD418BDD}" type="presParOf" srcId="{D4C978F3-57AF-45C9-B086-16C75A6DF46E}" destId="{D75C2E5A-08F6-4968-832E-E310C70D632D}" srcOrd="0" destOrd="0" presId="urn:microsoft.com/office/officeart/2005/8/layout/hList1"/>
    <dgm:cxn modelId="{A62D558F-B921-444A-A78B-DEA9A9A1FEC4}" type="presParOf" srcId="{D75C2E5A-08F6-4968-832E-E310C70D632D}" destId="{C1C014D9-6D30-4A8D-A323-DC0111A85B6A}" srcOrd="0" destOrd="0" presId="urn:microsoft.com/office/officeart/2005/8/layout/hList1"/>
    <dgm:cxn modelId="{6FCAE142-C2DD-433D-8BC7-8D9866F497FA}" type="presParOf" srcId="{D75C2E5A-08F6-4968-832E-E310C70D632D}" destId="{82DFD8C0-1D00-4DD3-B53C-604B2CEEEBA8}" srcOrd="1" destOrd="0" presId="urn:microsoft.com/office/officeart/2005/8/layout/hList1"/>
    <dgm:cxn modelId="{A3184848-F98D-451F-AC76-254742CB2691}" type="presParOf" srcId="{D4C978F3-57AF-45C9-B086-16C75A6DF46E}" destId="{D6EBF9D1-0D26-4214-BE93-655E0A963D26}" srcOrd="1" destOrd="0" presId="urn:microsoft.com/office/officeart/2005/8/layout/hList1"/>
    <dgm:cxn modelId="{0B48FE60-1F7F-4DEB-8D57-9106BF2A2269}" type="presParOf" srcId="{D4C978F3-57AF-45C9-B086-16C75A6DF46E}" destId="{FDDF1BC2-331F-49FC-B509-47186CDD5D78}" srcOrd="2" destOrd="0" presId="urn:microsoft.com/office/officeart/2005/8/layout/hList1"/>
    <dgm:cxn modelId="{85A9833C-C5F2-4D26-83FB-2B23276D27BB}" type="presParOf" srcId="{FDDF1BC2-331F-49FC-B509-47186CDD5D78}" destId="{DD18C1BE-966C-4E9C-9A4A-E83A9C19B650}" srcOrd="0" destOrd="0" presId="urn:microsoft.com/office/officeart/2005/8/layout/hList1"/>
    <dgm:cxn modelId="{6A9C3639-1067-4BF4-A751-5C19A45D10BD}" type="presParOf" srcId="{FDDF1BC2-331F-49FC-B509-47186CDD5D78}" destId="{8169CC5E-A36E-4186-9029-1421356175B9}" srcOrd="1" destOrd="0" presId="urn:microsoft.com/office/officeart/2005/8/layout/hList1"/>
    <dgm:cxn modelId="{2DD98DFC-DD88-499E-93E4-CC167386A5A2}" type="presParOf" srcId="{D4C978F3-57AF-45C9-B086-16C75A6DF46E}" destId="{651F53F1-10B5-452A-B2F7-1C0D950EA019}" srcOrd="3" destOrd="0" presId="urn:microsoft.com/office/officeart/2005/8/layout/hList1"/>
    <dgm:cxn modelId="{166D3F11-003D-41F7-AD3C-AE7306F6A7F1}" type="presParOf" srcId="{D4C978F3-57AF-45C9-B086-16C75A6DF46E}" destId="{4950CC70-977F-4ED4-B4F0-31FB93A5BC50}" srcOrd="4" destOrd="0" presId="urn:microsoft.com/office/officeart/2005/8/layout/hList1"/>
    <dgm:cxn modelId="{22B354AE-E96D-4C23-91F4-F4EE3ACA4450}" type="presParOf" srcId="{4950CC70-977F-4ED4-B4F0-31FB93A5BC50}" destId="{0B79152F-A331-4F49-8DA4-148DD394136B}" srcOrd="0" destOrd="0" presId="urn:microsoft.com/office/officeart/2005/8/layout/hList1"/>
    <dgm:cxn modelId="{0D143C31-80B3-4518-841D-F2B287F18299}" type="presParOf" srcId="{4950CC70-977F-4ED4-B4F0-31FB93A5BC50}" destId="{03186949-612F-40F5-B5FB-445E2656D39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72B2CF-BF3E-49D7-8EB8-018B9B8DCA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0F18B3-00CB-42E8-ACB4-AEC76100F084}">
      <dgm:prSet phldrT="[Text]" phldr="0"/>
      <dgm:spPr/>
      <dgm:t>
        <a:bodyPr/>
        <a:lstStyle/>
        <a:p>
          <a:pPr rtl="0"/>
          <a:r>
            <a:rPr lang="en-US" dirty="0">
              <a:latin typeface="Calibri Light" panose="020F0302020204030204"/>
            </a:rPr>
            <a:t>La </a:t>
          </a:r>
          <a:r>
            <a:rPr lang="en-US" dirty="0" err="1">
              <a:latin typeface="Calibri Light" panose="020F0302020204030204"/>
            </a:rPr>
            <a:t>educación</a:t>
          </a:r>
          <a:r>
            <a:rPr lang="en-US" dirty="0">
              <a:latin typeface="Calibri Light" panose="020F0302020204030204"/>
            </a:rPr>
            <a:t> digital y </a:t>
          </a:r>
          <a:r>
            <a:rPr lang="en-US" dirty="0" err="1">
              <a:latin typeface="Calibri Light" panose="020F0302020204030204"/>
            </a:rPr>
            <a:t>en</a:t>
          </a:r>
          <a:r>
            <a:rPr lang="en-US" dirty="0">
              <a:latin typeface="Calibri Light" panose="020F0302020204030204"/>
            </a:rPr>
            <a:t> </a:t>
          </a:r>
          <a:r>
            <a:rPr lang="en-US" dirty="0" err="1">
              <a:latin typeface="Calibri Light" panose="020F0302020204030204"/>
            </a:rPr>
            <a:t>ciberseguridad</a:t>
          </a:r>
          <a:r>
            <a:rPr lang="en-US" dirty="0">
              <a:latin typeface="Calibri Light" panose="020F0302020204030204"/>
            </a:rPr>
            <a:t> son claves</a:t>
          </a:r>
          <a:endParaRPr lang="en-US" dirty="0"/>
        </a:p>
      </dgm:t>
    </dgm:pt>
    <dgm:pt modelId="{9B930297-B8D7-47EC-AED2-0B6C3D473C48}" type="parTrans" cxnId="{0B85C365-34DE-4BC8-9722-C90E151291A8}">
      <dgm:prSet/>
      <dgm:spPr/>
      <dgm:t>
        <a:bodyPr/>
        <a:lstStyle/>
        <a:p>
          <a:endParaRPr lang="en-US"/>
        </a:p>
      </dgm:t>
    </dgm:pt>
    <dgm:pt modelId="{C5F441C3-2FAA-4C00-8FF1-195674128151}" type="sibTrans" cxnId="{0B85C365-34DE-4BC8-9722-C90E151291A8}">
      <dgm:prSet/>
      <dgm:spPr/>
      <dgm:t>
        <a:bodyPr/>
        <a:lstStyle/>
        <a:p>
          <a:endParaRPr lang="en-US"/>
        </a:p>
      </dgm:t>
    </dgm:pt>
    <dgm:pt modelId="{E5C4E864-ACBF-4A63-B100-5915390B303A}">
      <dgm:prSet phldrT="[Text]" phldr="0"/>
      <dgm:spPr/>
      <dgm:t>
        <a:bodyPr/>
        <a:lstStyle/>
        <a:p>
          <a:pPr rtl="0"/>
          <a:r>
            <a:rPr lang="en-US" dirty="0">
              <a:latin typeface="Calibri Light" panose="020F0302020204030204"/>
            </a:rPr>
            <a:t>Se </a:t>
          </a:r>
          <a:r>
            <a:rPr lang="en-US" dirty="0" err="1">
              <a:latin typeface="Calibri Light" panose="020F0302020204030204"/>
            </a:rPr>
            <a:t>necesita</a:t>
          </a:r>
          <a:r>
            <a:rPr lang="en-US" dirty="0">
              <a:latin typeface="Calibri Light" panose="020F0302020204030204"/>
            </a:rPr>
            <a:t> </a:t>
          </a:r>
          <a:r>
            <a:rPr lang="en-US" dirty="0" err="1">
              <a:latin typeface="Calibri Light" panose="020F0302020204030204"/>
            </a:rPr>
            <a:t>fortalecer</a:t>
          </a:r>
          <a:r>
            <a:rPr lang="en-US" dirty="0">
              <a:latin typeface="Calibri Light" panose="020F0302020204030204"/>
            </a:rPr>
            <a:t> </a:t>
          </a:r>
          <a:r>
            <a:rPr lang="en-US" dirty="0" err="1">
              <a:latin typeface="Calibri Light" panose="020F0302020204030204"/>
            </a:rPr>
            <a:t>los</a:t>
          </a:r>
          <a:r>
            <a:rPr lang="en-US" dirty="0">
              <a:latin typeface="Calibri Light" panose="020F0302020204030204"/>
            </a:rPr>
            <a:t> </a:t>
          </a:r>
          <a:r>
            <a:rPr lang="en-US" dirty="0" err="1">
              <a:latin typeface="Calibri Light" panose="020F0302020204030204"/>
            </a:rPr>
            <a:t>marcos</a:t>
          </a:r>
          <a:r>
            <a:rPr lang="en-US" dirty="0">
              <a:latin typeface="Calibri Light" panose="020F0302020204030204"/>
            </a:rPr>
            <a:t> </a:t>
          </a:r>
          <a:r>
            <a:rPr lang="en-US" dirty="0" err="1">
              <a:latin typeface="Calibri Light" panose="020F0302020204030204"/>
            </a:rPr>
            <a:t>normativos</a:t>
          </a:r>
          <a:endParaRPr lang="en-US" dirty="0"/>
        </a:p>
      </dgm:t>
    </dgm:pt>
    <dgm:pt modelId="{DEBAB0F4-CBF5-4744-B0C6-921928D3574F}" type="parTrans" cxnId="{9A066625-A486-4AE4-9A9B-20C49D6B830A}">
      <dgm:prSet/>
      <dgm:spPr/>
      <dgm:t>
        <a:bodyPr/>
        <a:lstStyle/>
        <a:p>
          <a:endParaRPr lang="en-US"/>
        </a:p>
      </dgm:t>
    </dgm:pt>
    <dgm:pt modelId="{43199204-227A-41BB-8E09-41D703F165CE}" type="sibTrans" cxnId="{9A066625-A486-4AE4-9A9B-20C49D6B830A}">
      <dgm:prSet/>
      <dgm:spPr/>
      <dgm:t>
        <a:bodyPr/>
        <a:lstStyle/>
        <a:p>
          <a:endParaRPr lang="en-US"/>
        </a:p>
      </dgm:t>
    </dgm:pt>
    <dgm:pt modelId="{E597146B-9C1B-49C9-BCC1-2ED476B83B46}">
      <dgm:prSet phldrT="[Text]" phldr="0"/>
      <dgm:spPr/>
      <dgm:t>
        <a:bodyPr/>
        <a:lstStyle/>
        <a:p>
          <a:pPr rtl="0"/>
          <a:r>
            <a:rPr lang="en-US" dirty="0">
              <a:latin typeface="Calibri Light" panose="020F0302020204030204"/>
            </a:rPr>
            <a:t>Se </a:t>
          </a:r>
          <a:r>
            <a:rPr lang="en-US" dirty="0" err="1">
              <a:latin typeface="Calibri Light" panose="020F0302020204030204"/>
            </a:rPr>
            <a:t>requiere</a:t>
          </a:r>
          <a:r>
            <a:rPr lang="en-US" dirty="0">
              <a:latin typeface="Calibri Light" panose="020F0302020204030204"/>
            </a:rPr>
            <a:t> </a:t>
          </a:r>
          <a:r>
            <a:rPr lang="en-US" dirty="0" err="1">
              <a:latin typeface="Calibri Light" panose="020F0302020204030204"/>
            </a:rPr>
            <a:t>una</a:t>
          </a:r>
          <a:r>
            <a:rPr lang="en-US" dirty="0">
              <a:latin typeface="Calibri Light" panose="020F0302020204030204"/>
            </a:rPr>
            <a:t> </a:t>
          </a:r>
          <a:r>
            <a:rPr lang="en-US" dirty="0" err="1">
              <a:latin typeface="Calibri Light" panose="020F0302020204030204"/>
            </a:rPr>
            <a:t>gobernanza</a:t>
          </a:r>
          <a:r>
            <a:rPr lang="en-US" dirty="0">
              <a:latin typeface="Calibri Light" panose="020F0302020204030204"/>
            </a:rPr>
            <a:t> </a:t>
          </a:r>
          <a:r>
            <a:rPr lang="en-US" dirty="0" err="1">
              <a:latin typeface="Calibri Light" panose="020F0302020204030204"/>
            </a:rPr>
            <a:t>en</a:t>
          </a:r>
          <a:r>
            <a:rPr lang="en-US" dirty="0">
              <a:latin typeface="Calibri Light" panose="020F0302020204030204"/>
            </a:rPr>
            <a:t> </a:t>
          </a:r>
          <a:r>
            <a:rPr lang="en-US" dirty="0" err="1">
              <a:latin typeface="Calibri Light" panose="020F0302020204030204"/>
            </a:rPr>
            <a:t>ciberseguridad</a:t>
          </a:r>
          <a:endParaRPr lang="en-US" dirty="0">
            <a:latin typeface="Calibri Light" panose="020F0302020204030204"/>
          </a:endParaRPr>
        </a:p>
      </dgm:t>
    </dgm:pt>
    <dgm:pt modelId="{3D852E7B-535F-4329-8D38-39C0176D7C75}" type="parTrans" cxnId="{6907D60A-5A59-4A91-AE0E-368DF1B71BCF}">
      <dgm:prSet/>
      <dgm:spPr/>
      <dgm:t>
        <a:bodyPr/>
        <a:lstStyle/>
        <a:p>
          <a:endParaRPr lang="en-US"/>
        </a:p>
      </dgm:t>
    </dgm:pt>
    <dgm:pt modelId="{E4E68EF6-B800-4F57-BDDF-173CCD1CC6C7}" type="sibTrans" cxnId="{6907D60A-5A59-4A91-AE0E-368DF1B71BCF}">
      <dgm:prSet/>
      <dgm:spPr/>
      <dgm:t>
        <a:bodyPr/>
        <a:lstStyle/>
        <a:p>
          <a:endParaRPr lang="en-US"/>
        </a:p>
      </dgm:t>
    </dgm:pt>
    <dgm:pt modelId="{65B2DA5D-EB4C-47CD-AA8C-B3BDEEC7D599}">
      <dgm:prSet phldrT="[Text]" phldr="0"/>
      <dgm:spPr/>
      <dgm:t>
        <a:bodyPr/>
        <a:lstStyle/>
        <a:p>
          <a:pPr rtl="0"/>
          <a:r>
            <a:rPr lang="en-US" dirty="0" err="1"/>
            <a:t>Cooperación</a:t>
          </a:r>
          <a:r>
            <a:rPr lang="en-US" dirty="0"/>
            <a:t> </a:t>
          </a:r>
          <a:r>
            <a:rPr lang="en-US" dirty="0" err="1"/>
            <a:t>internacional</a:t>
          </a:r>
          <a:r>
            <a:rPr lang="en-US" dirty="0"/>
            <a:t> y con el sector </a:t>
          </a:r>
          <a:r>
            <a:rPr lang="en-US" dirty="0" err="1"/>
            <a:t>privado</a:t>
          </a:r>
          <a:r>
            <a:rPr lang="en-US" dirty="0"/>
            <a:t> </a:t>
          </a:r>
          <a:r>
            <a:rPr lang="en-US" dirty="0" err="1"/>
            <a:t>es</a:t>
          </a:r>
          <a:r>
            <a:rPr lang="en-US" dirty="0"/>
            <a:t> primordial</a:t>
          </a:r>
        </a:p>
      </dgm:t>
    </dgm:pt>
    <dgm:pt modelId="{0E53E72B-4589-4758-81A2-54AB1CFA28BB}" type="parTrans" cxnId="{26C4D360-6242-4C84-BE78-B23C09A09D2C}">
      <dgm:prSet/>
      <dgm:spPr/>
      <dgm:t>
        <a:bodyPr/>
        <a:lstStyle/>
        <a:p>
          <a:endParaRPr lang="en-US"/>
        </a:p>
      </dgm:t>
    </dgm:pt>
    <dgm:pt modelId="{BB4D169D-CD3B-47EE-941E-76E37A46CC1B}" type="sibTrans" cxnId="{26C4D360-6242-4C84-BE78-B23C09A09D2C}">
      <dgm:prSet/>
      <dgm:spPr/>
      <dgm:t>
        <a:bodyPr/>
        <a:lstStyle/>
        <a:p>
          <a:endParaRPr lang="en-US"/>
        </a:p>
      </dgm:t>
    </dgm:pt>
    <dgm:pt modelId="{4CDD7761-695D-486B-82F5-0BE1E5F16242}">
      <dgm:prSet phldrT="[Text]" phldr="0"/>
      <dgm:spPr/>
      <dgm:t>
        <a:bodyPr/>
        <a:lstStyle/>
        <a:p>
          <a:pPr rtl="0"/>
          <a:r>
            <a:rPr lang="en-US" dirty="0"/>
            <a:t>Se </a:t>
          </a:r>
          <a:r>
            <a:rPr lang="en-US" dirty="0" err="1"/>
            <a:t>debe</a:t>
          </a:r>
          <a:r>
            <a:rPr lang="en-US" dirty="0"/>
            <a:t> </a:t>
          </a:r>
          <a:r>
            <a:rPr lang="en-US" dirty="0" err="1"/>
            <a:t>compartir</a:t>
          </a:r>
          <a:r>
            <a:rPr lang="en-US" dirty="0"/>
            <a:t> </a:t>
          </a:r>
          <a:r>
            <a:rPr lang="en-US" dirty="0" err="1"/>
            <a:t>información</a:t>
          </a:r>
          <a:r>
            <a:rPr lang="en-US" dirty="0"/>
            <a:t> </a:t>
          </a:r>
          <a:r>
            <a:rPr lang="en-US" dirty="0" err="1"/>
            <a:t>responsablemente</a:t>
          </a:r>
          <a:r>
            <a:rPr lang="en-US" dirty="0"/>
            <a:t> y con </a:t>
          </a:r>
          <a:r>
            <a:rPr lang="en-US" dirty="0" err="1"/>
            <a:t>ética</a:t>
          </a:r>
          <a:endParaRPr lang="en-US" dirty="0"/>
        </a:p>
      </dgm:t>
    </dgm:pt>
    <dgm:pt modelId="{BF7439AA-7AED-4CC9-970C-9D4EB0F5A756}" type="parTrans" cxnId="{98953833-4E6C-4640-9E05-F15E9D8DC846}">
      <dgm:prSet/>
      <dgm:spPr/>
      <dgm:t>
        <a:bodyPr/>
        <a:lstStyle/>
        <a:p>
          <a:endParaRPr lang="en-US"/>
        </a:p>
      </dgm:t>
    </dgm:pt>
    <dgm:pt modelId="{26FF7723-6110-407F-9909-BF569138FBD1}" type="sibTrans" cxnId="{98953833-4E6C-4640-9E05-F15E9D8DC846}">
      <dgm:prSet/>
      <dgm:spPr/>
      <dgm:t>
        <a:bodyPr/>
        <a:lstStyle/>
        <a:p>
          <a:endParaRPr lang="en-US"/>
        </a:p>
      </dgm:t>
    </dgm:pt>
    <dgm:pt modelId="{2974B9BF-9CD0-4908-A74E-F50A8BA8BCCB}">
      <dgm:prSet phldr="0"/>
      <dgm:spPr/>
      <dgm:t>
        <a:bodyPr/>
        <a:lstStyle/>
        <a:p>
          <a:r>
            <a:rPr lang="en-US" dirty="0" err="1"/>
            <a:t>Todos</a:t>
          </a:r>
          <a:r>
            <a:rPr lang="en-US" dirty="0"/>
            <a:t> </a:t>
          </a:r>
          <a:r>
            <a:rPr lang="en-US" dirty="0" err="1"/>
            <a:t>los</a:t>
          </a:r>
          <a:r>
            <a:rPr lang="en-US" dirty="0"/>
            <a:t> </a:t>
          </a:r>
          <a:r>
            <a:rPr lang="en-US" dirty="0" err="1"/>
            <a:t>actores</a:t>
          </a:r>
          <a:r>
            <a:rPr lang="en-US" dirty="0"/>
            <a:t> </a:t>
          </a:r>
          <a:r>
            <a:rPr lang="en-US" dirty="0" err="1"/>
            <a:t>deben</a:t>
          </a:r>
          <a:r>
            <a:rPr lang="en-US" dirty="0"/>
            <a:t> </a:t>
          </a:r>
          <a:r>
            <a:rPr lang="en-US" dirty="0" err="1"/>
            <a:t>estar</a:t>
          </a:r>
          <a:r>
            <a:rPr lang="en-US" dirty="0"/>
            <a:t> </a:t>
          </a:r>
          <a:r>
            <a:rPr lang="en-US" dirty="0" err="1"/>
            <a:t>identificados</a:t>
          </a:r>
          <a:r>
            <a:rPr lang="en-US" dirty="0"/>
            <a:t> y con roles </a:t>
          </a:r>
          <a:r>
            <a:rPr lang="en-US" dirty="0" err="1"/>
            <a:t>definidos</a:t>
          </a:r>
          <a:endParaRPr lang="en-US" dirty="0"/>
        </a:p>
      </dgm:t>
    </dgm:pt>
    <dgm:pt modelId="{C24F4A7D-8D20-4EE7-BDA1-A4A37577F2CE}" type="parTrans" cxnId="{E6891039-360A-4F47-9424-0A691241D93C}">
      <dgm:prSet/>
      <dgm:spPr/>
      <dgm:t>
        <a:bodyPr/>
        <a:lstStyle/>
        <a:p>
          <a:endParaRPr lang="en-US"/>
        </a:p>
      </dgm:t>
    </dgm:pt>
    <dgm:pt modelId="{B5858457-36E1-4823-BE19-96DA5CE228F5}" type="sibTrans" cxnId="{E6891039-360A-4F47-9424-0A691241D93C}">
      <dgm:prSet/>
      <dgm:spPr/>
      <dgm:t>
        <a:bodyPr/>
        <a:lstStyle/>
        <a:p>
          <a:endParaRPr lang="en-US"/>
        </a:p>
      </dgm:t>
    </dgm:pt>
    <dgm:pt modelId="{3EDEF578-AB53-4DF4-8C30-BD50713825FE}">
      <dgm:prSet phldr="0"/>
      <dgm:spPr/>
      <dgm:t>
        <a:bodyPr/>
        <a:lstStyle/>
        <a:p>
          <a:pPr rtl="0"/>
          <a:r>
            <a:rPr lang="en-US" dirty="0">
              <a:latin typeface="Calibri Light" panose="020F0302020204030204"/>
            </a:rPr>
            <a:t>Los </a:t>
          </a:r>
          <a:r>
            <a:rPr lang="en-US" dirty="0" err="1">
              <a:latin typeface="Calibri Light" panose="020F0302020204030204"/>
            </a:rPr>
            <a:t>simulacros</a:t>
          </a:r>
          <a:r>
            <a:rPr lang="en-US" dirty="0">
              <a:latin typeface="Calibri Light" panose="020F0302020204030204"/>
            </a:rPr>
            <a:t> </a:t>
          </a:r>
          <a:r>
            <a:rPr lang="en-US" dirty="0" err="1">
              <a:latin typeface="Calibri Light" panose="020F0302020204030204"/>
            </a:rPr>
            <a:t>ayudan</a:t>
          </a:r>
          <a:r>
            <a:rPr lang="en-US" dirty="0">
              <a:latin typeface="Calibri Light" panose="020F0302020204030204"/>
            </a:rPr>
            <a:t> a </a:t>
          </a:r>
          <a:r>
            <a:rPr lang="en-US" dirty="0" err="1">
              <a:latin typeface="Calibri Light" panose="020F0302020204030204"/>
            </a:rPr>
            <a:t>estar</a:t>
          </a:r>
          <a:r>
            <a:rPr lang="en-US" dirty="0">
              <a:latin typeface="Calibri Light" panose="020F0302020204030204"/>
            </a:rPr>
            <a:t> </a:t>
          </a:r>
          <a:r>
            <a:rPr lang="en-US" dirty="0" err="1">
              <a:latin typeface="Calibri Light" panose="020F0302020204030204"/>
            </a:rPr>
            <a:t>preparados</a:t>
          </a:r>
          <a:endParaRPr lang="en-US" dirty="0">
            <a:latin typeface="Calibri Light" panose="020F0302020204030204"/>
          </a:endParaRPr>
        </a:p>
      </dgm:t>
    </dgm:pt>
    <dgm:pt modelId="{811B1E80-345C-402C-BF02-B48FCC1556A5}" type="parTrans" cxnId="{235182B7-7A3E-4964-A0EE-D362A5DF239F}">
      <dgm:prSet/>
      <dgm:spPr/>
      <dgm:t>
        <a:bodyPr/>
        <a:lstStyle/>
        <a:p>
          <a:endParaRPr lang="en-US"/>
        </a:p>
      </dgm:t>
    </dgm:pt>
    <dgm:pt modelId="{3B9DE39F-FC3E-4C0B-B6FA-FE99061B1739}" type="sibTrans" cxnId="{235182B7-7A3E-4964-A0EE-D362A5DF239F}">
      <dgm:prSet/>
      <dgm:spPr/>
      <dgm:t>
        <a:bodyPr/>
        <a:lstStyle/>
        <a:p>
          <a:endParaRPr lang="en-US"/>
        </a:p>
      </dgm:t>
    </dgm:pt>
    <dgm:pt modelId="{F58A2CFE-F0A4-480A-9900-9B5E6CEDEFF3}">
      <dgm:prSet phldr="0"/>
      <dgm:spPr/>
      <dgm:t>
        <a:bodyPr/>
        <a:lstStyle/>
        <a:p>
          <a:pPr rtl="0"/>
          <a:r>
            <a:rPr lang="en-US" dirty="0">
              <a:latin typeface="Calibri Light" panose="020F0302020204030204"/>
            </a:rPr>
            <a:t>Enlaces de </a:t>
          </a:r>
          <a:r>
            <a:rPr lang="en-US" dirty="0" err="1">
              <a:latin typeface="Calibri Light" panose="020F0302020204030204"/>
            </a:rPr>
            <a:t>ciberseguridad</a:t>
          </a:r>
          <a:r>
            <a:rPr lang="en-US" dirty="0">
              <a:latin typeface="Calibri Light" panose="020F0302020204030204"/>
            </a:rPr>
            <a:t> </a:t>
          </a:r>
          <a:r>
            <a:rPr lang="en-US" dirty="0" err="1">
              <a:latin typeface="Calibri Light" panose="020F0302020204030204"/>
            </a:rPr>
            <a:t>facilitan</a:t>
          </a:r>
          <a:r>
            <a:rPr lang="en-US" dirty="0">
              <a:latin typeface="Calibri Light" panose="020F0302020204030204"/>
            </a:rPr>
            <a:t> la </a:t>
          </a:r>
          <a:r>
            <a:rPr lang="en-US" dirty="0" err="1">
              <a:latin typeface="Calibri Light" panose="020F0302020204030204"/>
            </a:rPr>
            <a:t>coordinación</a:t>
          </a:r>
          <a:endParaRPr lang="en-US" dirty="0">
            <a:latin typeface="Calibri Light" panose="020F0302020204030204"/>
          </a:endParaRPr>
        </a:p>
      </dgm:t>
    </dgm:pt>
    <dgm:pt modelId="{4842ADE5-19FC-4FEF-B5CE-255D19B1A10C}" type="parTrans" cxnId="{971283C7-0889-4AB2-9895-B828E2B90B45}">
      <dgm:prSet/>
      <dgm:spPr/>
      <dgm:t>
        <a:bodyPr/>
        <a:lstStyle/>
        <a:p>
          <a:endParaRPr lang="en-US"/>
        </a:p>
      </dgm:t>
    </dgm:pt>
    <dgm:pt modelId="{41204104-B3CE-4BA8-B44D-ED4122FD9C75}" type="sibTrans" cxnId="{971283C7-0889-4AB2-9895-B828E2B90B45}">
      <dgm:prSet/>
      <dgm:spPr/>
      <dgm:t>
        <a:bodyPr/>
        <a:lstStyle/>
        <a:p>
          <a:endParaRPr lang="en-US"/>
        </a:p>
      </dgm:t>
    </dgm:pt>
    <dgm:pt modelId="{AFC5E9B6-BB5F-4C30-A5BE-7AAD5D8DFAB2}">
      <dgm:prSet phldr="0"/>
      <dgm:spPr/>
      <dgm:t>
        <a:bodyPr/>
        <a:lstStyle/>
        <a:p>
          <a:pPr rtl="0"/>
          <a:r>
            <a:rPr lang="es-ES" dirty="0">
              <a:latin typeface="Calibri Light" panose="020F0302020204030204"/>
            </a:rPr>
            <a:t>Un ciberataque debe estar dirigido técnicamente con un apoyo político (pero no un liderazgo político)</a:t>
          </a:r>
          <a:endParaRPr lang="en-US" dirty="0">
            <a:latin typeface="Calibri Light" panose="020F0302020204030204"/>
          </a:endParaRPr>
        </a:p>
      </dgm:t>
    </dgm:pt>
    <dgm:pt modelId="{F43A35BE-9ED0-419A-98F7-5685DCBBBC2C}" type="parTrans" cxnId="{00475FBF-EB21-453A-B0A3-18E708F69719}">
      <dgm:prSet/>
      <dgm:spPr/>
      <dgm:t>
        <a:bodyPr/>
        <a:lstStyle/>
        <a:p>
          <a:endParaRPr lang="en-US"/>
        </a:p>
      </dgm:t>
    </dgm:pt>
    <dgm:pt modelId="{FE2875C7-878B-4B3C-BD67-62B673A2490C}" type="sibTrans" cxnId="{00475FBF-EB21-453A-B0A3-18E708F69719}">
      <dgm:prSet/>
      <dgm:spPr/>
      <dgm:t>
        <a:bodyPr/>
        <a:lstStyle/>
        <a:p>
          <a:endParaRPr lang="en-US"/>
        </a:p>
      </dgm:t>
    </dgm:pt>
    <dgm:pt modelId="{5DCD69EA-0D26-4026-8502-B01284906862}">
      <dgm:prSet phldr="0"/>
      <dgm:spPr/>
      <dgm:t>
        <a:bodyPr/>
        <a:lstStyle/>
        <a:p>
          <a:pPr rtl="0"/>
          <a:r>
            <a:rPr lang="es-ES" dirty="0">
              <a:latin typeface="Calibri Light" panose="020F0302020204030204"/>
            </a:rPr>
            <a:t>Las diferencias políticas pueden afectar al trabajo realizado</a:t>
          </a:r>
          <a:endParaRPr lang="en-US" dirty="0">
            <a:latin typeface="Calibri Light" panose="020F0302020204030204"/>
          </a:endParaRPr>
        </a:p>
      </dgm:t>
    </dgm:pt>
    <dgm:pt modelId="{BFB35BA9-E81B-48E6-AD00-2D38E7156CDF}" type="parTrans" cxnId="{2A74A232-AD8F-44C6-B388-F211B199DAC5}">
      <dgm:prSet/>
      <dgm:spPr/>
      <dgm:t>
        <a:bodyPr/>
        <a:lstStyle/>
        <a:p>
          <a:endParaRPr lang="en-US"/>
        </a:p>
      </dgm:t>
    </dgm:pt>
    <dgm:pt modelId="{BD69077C-057A-4D9A-9E8D-628CCE3D53C6}" type="sibTrans" cxnId="{2A74A232-AD8F-44C6-B388-F211B199DAC5}">
      <dgm:prSet/>
      <dgm:spPr/>
      <dgm:t>
        <a:bodyPr/>
        <a:lstStyle/>
        <a:p>
          <a:endParaRPr lang="en-US"/>
        </a:p>
      </dgm:t>
    </dgm:pt>
    <dgm:pt modelId="{42FFA17B-7C65-4FD3-9F1B-A6103446DA21}">
      <dgm:prSet phldr="0"/>
      <dgm:spPr/>
      <dgm:t>
        <a:bodyPr/>
        <a:lstStyle/>
        <a:p>
          <a:pPr rtl="0"/>
          <a:r>
            <a:rPr lang="es-ES" dirty="0">
              <a:latin typeface="Calibri Light" panose="020F0302020204030204"/>
            </a:rPr>
            <a:t>Mantener un contacto regular con la prensa ayuda a tener el control</a:t>
          </a:r>
          <a:endParaRPr lang="en-US" dirty="0">
            <a:latin typeface="Calibri Light" panose="020F0302020204030204"/>
          </a:endParaRPr>
        </a:p>
      </dgm:t>
    </dgm:pt>
    <dgm:pt modelId="{457E27E2-4055-4B32-9C56-A47E33F8A700}" type="parTrans" cxnId="{DF86D4C5-6FB3-4ADA-9A59-9BB072F2B6A4}">
      <dgm:prSet/>
      <dgm:spPr/>
      <dgm:t>
        <a:bodyPr/>
        <a:lstStyle/>
        <a:p>
          <a:endParaRPr lang="en-US"/>
        </a:p>
      </dgm:t>
    </dgm:pt>
    <dgm:pt modelId="{8842EB90-561E-4AA6-A7FB-ECAA3BA39C5A}" type="sibTrans" cxnId="{DF86D4C5-6FB3-4ADA-9A59-9BB072F2B6A4}">
      <dgm:prSet/>
      <dgm:spPr/>
      <dgm:t>
        <a:bodyPr/>
        <a:lstStyle/>
        <a:p>
          <a:endParaRPr lang="en-US"/>
        </a:p>
      </dgm:t>
    </dgm:pt>
    <dgm:pt modelId="{0FA65CF0-A451-4191-9600-7979B177E2BF}">
      <dgm:prSet phldr="0"/>
      <dgm:spPr/>
      <dgm:t>
        <a:bodyPr/>
        <a:lstStyle/>
        <a:p>
          <a:pPr rtl="0"/>
          <a:r>
            <a:rPr lang="es-ES" dirty="0">
              <a:latin typeface="Calibri Light" panose="020F0302020204030204"/>
            </a:rPr>
            <a:t>Tenemos que estar preparados para proteger, detectar, responder y recuperarnos de las amenazas.</a:t>
          </a:r>
          <a:endParaRPr lang="en-US" dirty="0">
            <a:latin typeface="Calibri Light" panose="020F0302020204030204"/>
          </a:endParaRPr>
        </a:p>
      </dgm:t>
    </dgm:pt>
    <dgm:pt modelId="{941ECDDC-8027-4597-B238-F810FC103F50}" type="parTrans" cxnId="{130B2948-CC0C-4338-8FD7-65F03CB83DC4}">
      <dgm:prSet/>
      <dgm:spPr/>
      <dgm:t>
        <a:bodyPr/>
        <a:lstStyle/>
        <a:p>
          <a:endParaRPr lang="en-US"/>
        </a:p>
      </dgm:t>
    </dgm:pt>
    <dgm:pt modelId="{97C1F44F-F67B-493A-AC0C-42B3F161AE78}" type="sibTrans" cxnId="{130B2948-CC0C-4338-8FD7-65F03CB83DC4}">
      <dgm:prSet/>
      <dgm:spPr/>
      <dgm:t>
        <a:bodyPr/>
        <a:lstStyle/>
        <a:p>
          <a:endParaRPr lang="en-US"/>
        </a:p>
      </dgm:t>
    </dgm:pt>
    <dgm:pt modelId="{D7566105-4DBA-4A8D-AF81-A5178F231014}">
      <dgm:prSet phldr="0"/>
      <dgm:spPr/>
      <dgm:t>
        <a:bodyPr/>
        <a:lstStyle/>
        <a:p>
          <a:pPr rtl="0"/>
          <a:r>
            <a:rPr lang="es-ES" dirty="0">
              <a:latin typeface="Calibri Light" panose="020F0302020204030204"/>
            </a:rPr>
            <a:t>Haber definido los distintos tipos de equipos nos ha ayudado a coordinarnos mejor</a:t>
          </a:r>
          <a:endParaRPr lang="en-US" dirty="0">
            <a:latin typeface="Calibri Light" panose="020F0302020204030204"/>
          </a:endParaRPr>
        </a:p>
      </dgm:t>
    </dgm:pt>
    <dgm:pt modelId="{523E0180-067E-4B9C-BB71-EFB3E7837EAA}" type="parTrans" cxnId="{675569C0-2BD1-4EC0-BA98-947737B3FDBD}">
      <dgm:prSet/>
      <dgm:spPr/>
      <dgm:t>
        <a:bodyPr/>
        <a:lstStyle/>
        <a:p>
          <a:endParaRPr lang="en-US"/>
        </a:p>
      </dgm:t>
    </dgm:pt>
    <dgm:pt modelId="{5825151D-DD70-4308-AF82-3AE25FB20B36}" type="sibTrans" cxnId="{675569C0-2BD1-4EC0-BA98-947737B3FDBD}">
      <dgm:prSet/>
      <dgm:spPr/>
      <dgm:t>
        <a:bodyPr/>
        <a:lstStyle/>
        <a:p>
          <a:endParaRPr lang="en-US"/>
        </a:p>
      </dgm:t>
    </dgm:pt>
    <dgm:pt modelId="{D2001F06-D480-4F4E-B844-CC13EA910C48}" type="pres">
      <dgm:prSet presAssocID="{0B72B2CF-BF3E-49D7-8EB8-018B9B8DCAAB}" presName="diagram" presStyleCnt="0">
        <dgm:presLayoutVars>
          <dgm:dir/>
          <dgm:resizeHandles val="exact"/>
        </dgm:presLayoutVars>
      </dgm:prSet>
      <dgm:spPr/>
    </dgm:pt>
    <dgm:pt modelId="{CABB4B0F-6923-46A5-A34A-4C43394F9D46}" type="pres">
      <dgm:prSet presAssocID="{500F18B3-00CB-42E8-ACB4-AEC76100F084}" presName="node" presStyleLbl="node1" presStyleIdx="0" presStyleCnt="13">
        <dgm:presLayoutVars>
          <dgm:bulletEnabled val="1"/>
        </dgm:presLayoutVars>
      </dgm:prSet>
      <dgm:spPr/>
    </dgm:pt>
    <dgm:pt modelId="{5B4028C5-8797-4103-BAD9-C67460240F9C}" type="pres">
      <dgm:prSet presAssocID="{C5F441C3-2FAA-4C00-8FF1-195674128151}" presName="sibTrans" presStyleCnt="0"/>
      <dgm:spPr/>
    </dgm:pt>
    <dgm:pt modelId="{7C0F8A0D-B8D9-41B2-8870-C93C79F45654}" type="pres">
      <dgm:prSet presAssocID="{E5C4E864-ACBF-4A63-B100-5915390B303A}" presName="node" presStyleLbl="node1" presStyleIdx="1" presStyleCnt="13">
        <dgm:presLayoutVars>
          <dgm:bulletEnabled val="1"/>
        </dgm:presLayoutVars>
      </dgm:prSet>
      <dgm:spPr/>
    </dgm:pt>
    <dgm:pt modelId="{7861A775-3307-4CC7-BEF2-AC65ADD7BA72}" type="pres">
      <dgm:prSet presAssocID="{43199204-227A-41BB-8E09-41D703F165CE}" presName="sibTrans" presStyleCnt="0"/>
      <dgm:spPr/>
    </dgm:pt>
    <dgm:pt modelId="{126AB367-7DE5-4E14-BFE3-8A213D654414}" type="pres">
      <dgm:prSet presAssocID="{E597146B-9C1B-49C9-BCC1-2ED476B83B46}" presName="node" presStyleLbl="node1" presStyleIdx="2" presStyleCnt="13">
        <dgm:presLayoutVars>
          <dgm:bulletEnabled val="1"/>
        </dgm:presLayoutVars>
      </dgm:prSet>
      <dgm:spPr/>
    </dgm:pt>
    <dgm:pt modelId="{C06E400B-F6CD-41C5-9A36-4C1A8178CAAF}" type="pres">
      <dgm:prSet presAssocID="{E4E68EF6-B800-4F57-BDDF-173CCD1CC6C7}" presName="sibTrans" presStyleCnt="0"/>
      <dgm:spPr/>
    </dgm:pt>
    <dgm:pt modelId="{B1D81EBF-241B-4138-B29E-F5807004480E}" type="pres">
      <dgm:prSet presAssocID="{2974B9BF-9CD0-4908-A74E-F50A8BA8BCCB}" presName="node" presStyleLbl="node1" presStyleIdx="3" presStyleCnt="13">
        <dgm:presLayoutVars>
          <dgm:bulletEnabled val="1"/>
        </dgm:presLayoutVars>
      </dgm:prSet>
      <dgm:spPr/>
    </dgm:pt>
    <dgm:pt modelId="{5EC0FD47-B9E2-439D-A252-FDDDC12418BE}" type="pres">
      <dgm:prSet presAssocID="{B5858457-36E1-4823-BE19-96DA5CE228F5}" presName="sibTrans" presStyleCnt="0"/>
      <dgm:spPr/>
    </dgm:pt>
    <dgm:pt modelId="{FE1B033B-C20C-4A93-A82D-D41056BE4240}" type="pres">
      <dgm:prSet presAssocID="{65B2DA5D-EB4C-47CD-AA8C-B3BDEEC7D599}" presName="node" presStyleLbl="node1" presStyleIdx="4" presStyleCnt="13">
        <dgm:presLayoutVars>
          <dgm:bulletEnabled val="1"/>
        </dgm:presLayoutVars>
      </dgm:prSet>
      <dgm:spPr/>
    </dgm:pt>
    <dgm:pt modelId="{92CFD0FA-CECC-413B-B44D-8E20BF2DF70F}" type="pres">
      <dgm:prSet presAssocID="{BB4D169D-CD3B-47EE-941E-76E37A46CC1B}" presName="sibTrans" presStyleCnt="0"/>
      <dgm:spPr/>
    </dgm:pt>
    <dgm:pt modelId="{7B128D51-A71F-487F-9E14-BDF4D2DB3F38}" type="pres">
      <dgm:prSet presAssocID="{4CDD7761-695D-486B-82F5-0BE1E5F16242}" presName="node" presStyleLbl="node1" presStyleIdx="5" presStyleCnt="13">
        <dgm:presLayoutVars>
          <dgm:bulletEnabled val="1"/>
        </dgm:presLayoutVars>
      </dgm:prSet>
      <dgm:spPr/>
    </dgm:pt>
    <dgm:pt modelId="{40237EE9-96B0-46E6-A513-B5F5708F1986}" type="pres">
      <dgm:prSet presAssocID="{26FF7723-6110-407F-9909-BF569138FBD1}" presName="sibTrans" presStyleCnt="0"/>
      <dgm:spPr/>
    </dgm:pt>
    <dgm:pt modelId="{BEB3827B-83C7-4BB2-AACC-236C3BA2F471}" type="pres">
      <dgm:prSet presAssocID="{3EDEF578-AB53-4DF4-8C30-BD50713825FE}" presName="node" presStyleLbl="node1" presStyleIdx="6" presStyleCnt="13">
        <dgm:presLayoutVars>
          <dgm:bulletEnabled val="1"/>
        </dgm:presLayoutVars>
      </dgm:prSet>
      <dgm:spPr/>
    </dgm:pt>
    <dgm:pt modelId="{82ECC107-5715-46AB-917D-0B5E1BDF8CA2}" type="pres">
      <dgm:prSet presAssocID="{3B9DE39F-FC3E-4C0B-B6FA-FE99061B1739}" presName="sibTrans" presStyleCnt="0"/>
      <dgm:spPr/>
    </dgm:pt>
    <dgm:pt modelId="{4C0E084D-4995-4567-A988-C5C8C0F6BE65}" type="pres">
      <dgm:prSet presAssocID="{F58A2CFE-F0A4-480A-9900-9B5E6CEDEFF3}" presName="node" presStyleLbl="node1" presStyleIdx="7" presStyleCnt="13">
        <dgm:presLayoutVars>
          <dgm:bulletEnabled val="1"/>
        </dgm:presLayoutVars>
      </dgm:prSet>
      <dgm:spPr/>
    </dgm:pt>
    <dgm:pt modelId="{7E2D8BD9-E7C5-43E9-9AAE-1FD6068FEF7C}" type="pres">
      <dgm:prSet presAssocID="{41204104-B3CE-4BA8-B44D-ED4122FD9C75}" presName="sibTrans" presStyleCnt="0"/>
      <dgm:spPr/>
    </dgm:pt>
    <dgm:pt modelId="{649D2D53-72CB-4060-A0DE-683624324EEF}" type="pres">
      <dgm:prSet presAssocID="{AFC5E9B6-BB5F-4C30-A5BE-7AAD5D8DFAB2}" presName="node" presStyleLbl="node1" presStyleIdx="8" presStyleCnt="13">
        <dgm:presLayoutVars>
          <dgm:bulletEnabled val="1"/>
        </dgm:presLayoutVars>
      </dgm:prSet>
      <dgm:spPr/>
    </dgm:pt>
    <dgm:pt modelId="{5076248C-7EEB-455A-B766-674A87C09419}" type="pres">
      <dgm:prSet presAssocID="{FE2875C7-878B-4B3C-BD67-62B673A2490C}" presName="sibTrans" presStyleCnt="0"/>
      <dgm:spPr/>
    </dgm:pt>
    <dgm:pt modelId="{C0E1B2B9-666C-40ED-B0BD-EDB970FD3860}" type="pres">
      <dgm:prSet presAssocID="{5DCD69EA-0D26-4026-8502-B01284906862}" presName="node" presStyleLbl="node1" presStyleIdx="9" presStyleCnt="13">
        <dgm:presLayoutVars>
          <dgm:bulletEnabled val="1"/>
        </dgm:presLayoutVars>
      </dgm:prSet>
      <dgm:spPr/>
    </dgm:pt>
    <dgm:pt modelId="{F24F5435-572C-4FF7-8F84-68A12794C46F}" type="pres">
      <dgm:prSet presAssocID="{BD69077C-057A-4D9A-9E8D-628CCE3D53C6}" presName="sibTrans" presStyleCnt="0"/>
      <dgm:spPr/>
    </dgm:pt>
    <dgm:pt modelId="{22DF99E8-0F89-4EC6-95D7-E30BE4ECD631}" type="pres">
      <dgm:prSet presAssocID="{42FFA17B-7C65-4FD3-9F1B-A6103446DA21}" presName="node" presStyleLbl="node1" presStyleIdx="10" presStyleCnt="13">
        <dgm:presLayoutVars>
          <dgm:bulletEnabled val="1"/>
        </dgm:presLayoutVars>
      </dgm:prSet>
      <dgm:spPr/>
    </dgm:pt>
    <dgm:pt modelId="{D1F31B8D-445E-46B5-8B66-3231DB2769D0}" type="pres">
      <dgm:prSet presAssocID="{8842EB90-561E-4AA6-A7FB-ECAA3BA39C5A}" presName="sibTrans" presStyleCnt="0"/>
      <dgm:spPr/>
    </dgm:pt>
    <dgm:pt modelId="{8E79743B-3A77-4989-A25A-7A8FE19BBD27}" type="pres">
      <dgm:prSet presAssocID="{D7566105-4DBA-4A8D-AF81-A5178F231014}" presName="node" presStyleLbl="node1" presStyleIdx="11" presStyleCnt="13">
        <dgm:presLayoutVars>
          <dgm:bulletEnabled val="1"/>
        </dgm:presLayoutVars>
      </dgm:prSet>
      <dgm:spPr/>
    </dgm:pt>
    <dgm:pt modelId="{709277B8-FEFB-46D1-94AE-9F22EF257139}" type="pres">
      <dgm:prSet presAssocID="{5825151D-DD70-4308-AF82-3AE25FB20B36}" presName="sibTrans" presStyleCnt="0"/>
      <dgm:spPr/>
    </dgm:pt>
    <dgm:pt modelId="{E46329C6-333E-4606-88EB-7BC19DF8E211}" type="pres">
      <dgm:prSet presAssocID="{0FA65CF0-A451-4191-9600-7979B177E2BF}" presName="node" presStyleLbl="node1" presStyleIdx="12" presStyleCnt="13">
        <dgm:presLayoutVars>
          <dgm:bulletEnabled val="1"/>
        </dgm:presLayoutVars>
      </dgm:prSet>
      <dgm:spPr/>
    </dgm:pt>
  </dgm:ptLst>
  <dgm:cxnLst>
    <dgm:cxn modelId="{6907D60A-5A59-4A91-AE0E-368DF1B71BCF}" srcId="{0B72B2CF-BF3E-49D7-8EB8-018B9B8DCAAB}" destId="{E597146B-9C1B-49C9-BCC1-2ED476B83B46}" srcOrd="2" destOrd="0" parTransId="{3D852E7B-535F-4329-8D38-39C0176D7C75}" sibTransId="{E4E68EF6-B800-4F57-BDDF-173CCD1CC6C7}"/>
    <dgm:cxn modelId="{EE998E23-3FD8-4406-AC27-F680078D9553}" type="presOf" srcId="{65B2DA5D-EB4C-47CD-AA8C-B3BDEEC7D599}" destId="{FE1B033B-C20C-4A93-A82D-D41056BE4240}" srcOrd="0" destOrd="0" presId="urn:microsoft.com/office/officeart/2005/8/layout/default"/>
    <dgm:cxn modelId="{9A066625-A486-4AE4-9A9B-20C49D6B830A}" srcId="{0B72B2CF-BF3E-49D7-8EB8-018B9B8DCAAB}" destId="{E5C4E864-ACBF-4A63-B100-5915390B303A}" srcOrd="1" destOrd="0" parTransId="{DEBAB0F4-CBF5-4744-B0C6-921928D3574F}" sibTransId="{43199204-227A-41BB-8E09-41D703F165CE}"/>
    <dgm:cxn modelId="{2A74A232-AD8F-44C6-B388-F211B199DAC5}" srcId="{0B72B2CF-BF3E-49D7-8EB8-018B9B8DCAAB}" destId="{5DCD69EA-0D26-4026-8502-B01284906862}" srcOrd="9" destOrd="0" parTransId="{BFB35BA9-E81B-48E6-AD00-2D38E7156CDF}" sibTransId="{BD69077C-057A-4D9A-9E8D-628CCE3D53C6}"/>
    <dgm:cxn modelId="{98953833-4E6C-4640-9E05-F15E9D8DC846}" srcId="{0B72B2CF-BF3E-49D7-8EB8-018B9B8DCAAB}" destId="{4CDD7761-695D-486B-82F5-0BE1E5F16242}" srcOrd="5" destOrd="0" parTransId="{BF7439AA-7AED-4CC9-970C-9D4EB0F5A756}" sibTransId="{26FF7723-6110-407F-9909-BF569138FBD1}"/>
    <dgm:cxn modelId="{E6891039-360A-4F47-9424-0A691241D93C}" srcId="{0B72B2CF-BF3E-49D7-8EB8-018B9B8DCAAB}" destId="{2974B9BF-9CD0-4908-A74E-F50A8BA8BCCB}" srcOrd="3" destOrd="0" parTransId="{C24F4A7D-8D20-4EE7-BDA1-A4A37577F2CE}" sibTransId="{B5858457-36E1-4823-BE19-96DA5CE228F5}"/>
    <dgm:cxn modelId="{1F2FBE39-9884-4004-830D-45D517041E13}" type="presOf" srcId="{2974B9BF-9CD0-4908-A74E-F50A8BA8BCCB}" destId="{B1D81EBF-241B-4138-B29E-F5807004480E}" srcOrd="0" destOrd="0" presId="urn:microsoft.com/office/officeart/2005/8/layout/default"/>
    <dgm:cxn modelId="{59D5F43B-90D9-433D-BD0A-265CE9EF748E}" type="presOf" srcId="{E5C4E864-ACBF-4A63-B100-5915390B303A}" destId="{7C0F8A0D-B8D9-41B2-8870-C93C79F45654}" srcOrd="0" destOrd="0" presId="urn:microsoft.com/office/officeart/2005/8/layout/default"/>
    <dgm:cxn modelId="{6BEF535B-59D2-438C-ACC8-454F49629DF5}" type="presOf" srcId="{42FFA17B-7C65-4FD3-9F1B-A6103446DA21}" destId="{22DF99E8-0F89-4EC6-95D7-E30BE4ECD631}" srcOrd="0" destOrd="0" presId="urn:microsoft.com/office/officeart/2005/8/layout/default"/>
    <dgm:cxn modelId="{26C4D360-6242-4C84-BE78-B23C09A09D2C}" srcId="{0B72B2CF-BF3E-49D7-8EB8-018B9B8DCAAB}" destId="{65B2DA5D-EB4C-47CD-AA8C-B3BDEEC7D599}" srcOrd="4" destOrd="0" parTransId="{0E53E72B-4589-4758-81A2-54AB1CFA28BB}" sibTransId="{BB4D169D-CD3B-47EE-941E-76E37A46CC1B}"/>
    <dgm:cxn modelId="{FD291742-2457-49C4-875B-C5D3440D1547}" type="presOf" srcId="{500F18B3-00CB-42E8-ACB4-AEC76100F084}" destId="{CABB4B0F-6923-46A5-A34A-4C43394F9D46}" srcOrd="0" destOrd="0" presId="urn:microsoft.com/office/officeart/2005/8/layout/default"/>
    <dgm:cxn modelId="{0AE4AE63-00BC-4A24-B660-0308DB12F285}" type="presOf" srcId="{E597146B-9C1B-49C9-BCC1-2ED476B83B46}" destId="{126AB367-7DE5-4E14-BFE3-8A213D654414}" srcOrd="0" destOrd="0" presId="urn:microsoft.com/office/officeart/2005/8/layout/default"/>
    <dgm:cxn modelId="{0B85C365-34DE-4BC8-9722-C90E151291A8}" srcId="{0B72B2CF-BF3E-49D7-8EB8-018B9B8DCAAB}" destId="{500F18B3-00CB-42E8-ACB4-AEC76100F084}" srcOrd="0" destOrd="0" parTransId="{9B930297-B8D7-47EC-AED2-0B6C3D473C48}" sibTransId="{C5F441C3-2FAA-4C00-8FF1-195674128151}"/>
    <dgm:cxn modelId="{E9971C47-C7AA-457C-BF8F-10A012C6A475}" type="presOf" srcId="{D7566105-4DBA-4A8D-AF81-A5178F231014}" destId="{8E79743B-3A77-4989-A25A-7A8FE19BBD27}" srcOrd="0" destOrd="0" presId="urn:microsoft.com/office/officeart/2005/8/layout/default"/>
    <dgm:cxn modelId="{130B2948-CC0C-4338-8FD7-65F03CB83DC4}" srcId="{0B72B2CF-BF3E-49D7-8EB8-018B9B8DCAAB}" destId="{0FA65CF0-A451-4191-9600-7979B177E2BF}" srcOrd="12" destOrd="0" parTransId="{941ECDDC-8027-4597-B238-F810FC103F50}" sibTransId="{97C1F44F-F67B-493A-AC0C-42B3F161AE78}"/>
    <dgm:cxn modelId="{F6200E49-9C3D-4B6C-B7E4-D9183D845E96}" type="presOf" srcId="{AFC5E9B6-BB5F-4C30-A5BE-7AAD5D8DFAB2}" destId="{649D2D53-72CB-4060-A0DE-683624324EEF}" srcOrd="0" destOrd="0" presId="urn:microsoft.com/office/officeart/2005/8/layout/default"/>
    <dgm:cxn modelId="{09492588-A2FA-45A3-B72C-BB1FE118545A}" type="presOf" srcId="{5DCD69EA-0D26-4026-8502-B01284906862}" destId="{C0E1B2B9-666C-40ED-B0BD-EDB970FD3860}" srcOrd="0" destOrd="0" presId="urn:microsoft.com/office/officeart/2005/8/layout/default"/>
    <dgm:cxn modelId="{235182B7-7A3E-4964-A0EE-D362A5DF239F}" srcId="{0B72B2CF-BF3E-49D7-8EB8-018B9B8DCAAB}" destId="{3EDEF578-AB53-4DF4-8C30-BD50713825FE}" srcOrd="6" destOrd="0" parTransId="{811B1E80-345C-402C-BF02-B48FCC1556A5}" sibTransId="{3B9DE39F-FC3E-4C0B-B6FA-FE99061B1739}"/>
    <dgm:cxn modelId="{00475FBF-EB21-453A-B0A3-18E708F69719}" srcId="{0B72B2CF-BF3E-49D7-8EB8-018B9B8DCAAB}" destId="{AFC5E9B6-BB5F-4C30-A5BE-7AAD5D8DFAB2}" srcOrd="8" destOrd="0" parTransId="{F43A35BE-9ED0-419A-98F7-5685DCBBBC2C}" sibTransId="{FE2875C7-878B-4B3C-BD67-62B673A2490C}"/>
    <dgm:cxn modelId="{675569C0-2BD1-4EC0-BA98-947737B3FDBD}" srcId="{0B72B2CF-BF3E-49D7-8EB8-018B9B8DCAAB}" destId="{D7566105-4DBA-4A8D-AF81-A5178F231014}" srcOrd="11" destOrd="0" parTransId="{523E0180-067E-4B9C-BB71-EFB3E7837EAA}" sibTransId="{5825151D-DD70-4308-AF82-3AE25FB20B36}"/>
    <dgm:cxn modelId="{DF86D4C5-6FB3-4ADA-9A59-9BB072F2B6A4}" srcId="{0B72B2CF-BF3E-49D7-8EB8-018B9B8DCAAB}" destId="{42FFA17B-7C65-4FD3-9F1B-A6103446DA21}" srcOrd="10" destOrd="0" parTransId="{457E27E2-4055-4B32-9C56-A47E33F8A700}" sibTransId="{8842EB90-561E-4AA6-A7FB-ECAA3BA39C5A}"/>
    <dgm:cxn modelId="{971283C7-0889-4AB2-9895-B828E2B90B45}" srcId="{0B72B2CF-BF3E-49D7-8EB8-018B9B8DCAAB}" destId="{F58A2CFE-F0A4-480A-9900-9B5E6CEDEFF3}" srcOrd="7" destOrd="0" parTransId="{4842ADE5-19FC-4FEF-B5CE-255D19B1A10C}" sibTransId="{41204104-B3CE-4BA8-B44D-ED4122FD9C75}"/>
    <dgm:cxn modelId="{B9BD47E1-8B7D-43F1-B06F-C1EA94BAB1D1}" type="presOf" srcId="{0B72B2CF-BF3E-49D7-8EB8-018B9B8DCAAB}" destId="{D2001F06-D480-4F4E-B844-CC13EA910C48}" srcOrd="0" destOrd="0" presId="urn:microsoft.com/office/officeart/2005/8/layout/default"/>
    <dgm:cxn modelId="{784919EB-84F8-4083-8279-711E9BEACA5E}" type="presOf" srcId="{0FA65CF0-A451-4191-9600-7979B177E2BF}" destId="{E46329C6-333E-4606-88EB-7BC19DF8E211}" srcOrd="0" destOrd="0" presId="urn:microsoft.com/office/officeart/2005/8/layout/default"/>
    <dgm:cxn modelId="{03D449F0-8047-494B-BF4E-C2937F3B2B4E}" type="presOf" srcId="{F58A2CFE-F0A4-480A-9900-9B5E6CEDEFF3}" destId="{4C0E084D-4995-4567-A988-C5C8C0F6BE65}" srcOrd="0" destOrd="0" presId="urn:microsoft.com/office/officeart/2005/8/layout/default"/>
    <dgm:cxn modelId="{A20E19F2-9220-4236-9E83-64E304E3C987}" type="presOf" srcId="{4CDD7761-695D-486B-82F5-0BE1E5F16242}" destId="{7B128D51-A71F-487F-9E14-BDF4D2DB3F38}" srcOrd="0" destOrd="0" presId="urn:microsoft.com/office/officeart/2005/8/layout/default"/>
    <dgm:cxn modelId="{2DEF73FA-2B9B-4CAD-8FDF-BADF30657DFD}" type="presOf" srcId="{3EDEF578-AB53-4DF4-8C30-BD50713825FE}" destId="{BEB3827B-83C7-4BB2-AACC-236C3BA2F471}" srcOrd="0" destOrd="0" presId="urn:microsoft.com/office/officeart/2005/8/layout/default"/>
    <dgm:cxn modelId="{AF56117C-46AE-47E4-A7E7-2284CD3A1198}" type="presParOf" srcId="{D2001F06-D480-4F4E-B844-CC13EA910C48}" destId="{CABB4B0F-6923-46A5-A34A-4C43394F9D46}" srcOrd="0" destOrd="0" presId="urn:microsoft.com/office/officeart/2005/8/layout/default"/>
    <dgm:cxn modelId="{DAF67FBC-AC0F-42B0-A25C-FB58BAC3BB45}" type="presParOf" srcId="{D2001F06-D480-4F4E-B844-CC13EA910C48}" destId="{5B4028C5-8797-4103-BAD9-C67460240F9C}" srcOrd="1" destOrd="0" presId="urn:microsoft.com/office/officeart/2005/8/layout/default"/>
    <dgm:cxn modelId="{FEB0F7C6-116C-442B-A852-21B1C64240AF}" type="presParOf" srcId="{D2001F06-D480-4F4E-B844-CC13EA910C48}" destId="{7C0F8A0D-B8D9-41B2-8870-C93C79F45654}" srcOrd="2" destOrd="0" presId="urn:microsoft.com/office/officeart/2005/8/layout/default"/>
    <dgm:cxn modelId="{ED442646-5781-40AA-96C6-72AE3FDE6FF1}" type="presParOf" srcId="{D2001F06-D480-4F4E-B844-CC13EA910C48}" destId="{7861A775-3307-4CC7-BEF2-AC65ADD7BA72}" srcOrd="3" destOrd="0" presId="urn:microsoft.com/office/officeart/2005/8/layout/default"/>
    <dgm:cxn modelId="{FB33B8F7-E73C-4EB2-8DCB-46D068ABBD3C}" type="presParOf" srcId="{D2001F06-D480-4F4E-B844-CC13EA910C48}" destId="{126AB367-7DE5-4E14-BFE3-8A213D654414}" srcOrd="4" destOrd="0" presId="urn:microsoft.com/office/officeart/2005/8/layout/default"/>
    <dgm:cxn modelId="{04060E8D-4819-40C7-A8FD-C4F93696E7E2}" type="presParOf" srcId="{D2001F06-D480-4F4E-B844-CC13EA910C48}" destId="{C06E400B-F6CD-41C5-9A36-4C1A8178CAAF}" srcOrd="5" destOrd="0" presId="urn:microsoft.com/office/officeart/2005/8/layout/default"/>
    <dgm:cxn modelId="{5661E2CE-A02D-4FE6-8F76-558FDEA22A55}" type="presParOf" srcId="{D2001F06-D480-4F4E-B844-CC13EA910C48}" destId="{B1D81EBF-241B-4138-B29E-F5807004480E}" srcOrd="6" destOrd="0" presId="urn:microsoft.com/office/officeart/2005/8/layout/default"/>
    <dgm:cxn modelId="{293AE169-DD0E-45B8-B4A6-15CB244A4F0D}" type="presParOf" srcId="{D2001F06-D480-4F4E-B844-CC13EA910C48}" destId="{5EC0FD47-B9E2-439D-A252-FDDDC12418BE}" srcOrd="7" destOrd="0" presId="urn:microsoft.com/office/officeart/2005/8/layout/default"/>
    <dgm:cxn modelId="{B8356EF9-CEE9-463D-AF8A-175AC4654327}" type="presParOf" srcId="{D2001F06-D480-4F4E-B844-CC13EA910C48}" destId="{FE1B033B-C20C-4A93-A82D-D41056BE4240}" srcOrd="8" destOrd="0" presId="urn:microsoft.com/office/officeart/2005/8/layout/default"/>
    <dgm:cxn modelId="{F50AB6C0-6F65-403A-9277-B2620060E2EF}" type="presParOf" srcId="{D2001F06-D480-4F4E-B844-CC13EA910C48}" destId="{92CFD0FA-CECC-413B-B44D-8E20BF2DF70F}" srcOrd="9" destOrd="0" presId="urn:microsoft.com/office/officeart/2005/8/layout/default"/>
    <dgm:cxn modelId="{53404D56-CD20-466E-969C-E5654EEE38C3}" type="presParOf" srcId="{D2001F06-D480-4F4E-B844-CC13EA910C48}" destId="{7B128D51-A71F-487F-9E14-BDF4D2DB3F38}" srcOrd="10" destOrd="0" presId="urn:microsoft.com/office/officeart/2005/8/layout/default"/>
    <dgm:cxn modelId="{D32C4C56-EB32-4B71-87B5-BCF9FE801186}" type="presParOf" srcId="{D2001F06-D480-4F4E-B844-CC13EA910C48}" destId="{40237EE9-96B0-46E6-A513-B5F5708F1986}" srcOrd="11" destOrd="0" presId="urn:microsoft.com/office/officeart/2005/8/layout/default"/>
    <dgm:cxn modelId="{167811EA-0C9C-47C9-9A4F-3EFEC2048B8B}" type="presParOf" srcId="{D2001F06-D480-4F4E-B844-CC13EA910C48}" destId="{BEB3827B-83C7-4BB2-AACC-236C3BA2F471}" srcOrd="12" destOrd="0" presId="urn:microsoft.com/office/officeart/2005/8/layout/default"/>
    <dgm:cxn modelId="{075D0FED-362C-4B13-9662-868EB038CBF9}" type="presParOf" srcId="{D2001F06-D480-4F4E-B844-CC13EA910C48}" destId="{82ECC107-5715-46AB-917D-0B5E1BDF8CA2}" srcOrd="13" destOrd="0" presId="urn:microsoft.com/office/officeart/2005/8/layout/default"/>
    <dgm:cxn modelId="{66E0CDFC-70AE-47D4-A42C-F2F2AC26B63E}" type="presParOf" srcId="{D2001F06-D480-4F4E-B844-CC13EA910C48}" destId="{4C0E084D-4995-4567-A988-C5C8C0F6BE65}" srcOrd="14" destOrd="0" presId="urn:microsoft.com/office/officeart/2005/8/layout/default"/>
    <dgm:cxn modelId="{09DE1252-0C17-4914-91A3-F2089DFDA370}" type="presParOf" srcId="{D2001F06-D480-4F4E-B844-CC13EA910C48}" destId="{7E2D8BD9-E7C5-43E9-9AAE-1FD6068FEF7C}" srcOrd="15" destOrd="0" presId="urn:microsoft.com/office/officeart/2005/8/layout/default"/>
    <dgm:cxn modelId="{22321D27-9B9F-4560-B757-27C310E62B30}" type="presParOf" srcId="{D2001F06-D480-4F4E-B844-CC13EA910C48}" destId="{649D2D53-72CB-4060-A0DE-683624324EEF}" srcOrd="16" destOrd="0" presId="urn:microsoft.com/office/officeart/2005/8/layout/default"/>
    <dgm:cxn modelId="{92BC324A-0F36-41A7-B04A-278E4BC6C342}" type="presParOf" srcId="{D2001F06-D480-4F4E-B844-CC13EA910C48}" destId="{5076248C-7EEB-455A-B766-674A87C09419}" srcOrd="17" destOrd="0" presId="urn:microsoft.com/office/officeart/2005/8/layout/default"/>
    <dgm:cxn modelId="{3AB8B759-D2B9-4E1B-9C4F-1EAF7A8E1535}" type="presParOf" srcId="{D2001F06-D480-4F4E-B844-CC13EA910C48}" destId="{C0E1B2B9-666C-40ED-B0BD-EDB970FD3860}" srcOrd="18" destOrd="0" presId="urn:microsoft.com/office/officeart/2005/8/layout/default"/>
    <dgm:cxn modelId="{3E1CFBDA-6935-4CD6-B34B-129E1F4C55DB}" type="presParOf" srcId="{D2001F06-D480-4F4E-B844-CC13EA910C48}" destId="{F24F5435-572C-4FF7-8F84-68A12794C46F}" srcOrd="19" destOrd="0" presId="urn:microsoft.com/office/officeart/2005/8/layout/default"/>
    <dgm:cxn modelId="{4D5E9CB4-C80B-472D-8A25-221C3D497604}" type="presParOf" srcId="{D2001F06-D480-4F4E-B844-CC13EA910C48}" destId="{22DF99E8-0F89-4EC6-95D7-E30BE4ECD631}" srcOrd="20" destOrd="0" presId="urn:microsoft.com/office/officeart/2005/8/layout/default"/>
    <dgm:cxn modelId="{7FA48484-8808-478C-8AA4-82CDD7E04E07}" type="presParOf" srcId="{D2001F06-D480-4F4E-B844-CC13EA910C48}" destId="{D1F31B8D-445E-46B5-8B66-3231DB2769D0}" srcOrd="21" destOrd="0" presId="urn:microsoft.com/office/officeart/2005/8/layout/default"/>
    <dgm:cxn modelId="{60C19C96-A33E-450F-A288-B9381EBBC09D}" type="presParOf" srcId="{D2001F06-D480-4F4E-B844-CC13EA910C48}" destId="{8E79743B-3A77-4989-A25A-7A8FE19BBD27}" srcOrd="22" destOrd="0" presId="urn:microsoft.com/office/officeart/2005/8/layout/default"/>
    <dgm:cxn modelId="{B675DDFD-C794-459F-B161-7D72C06A9D2D}" type="presParOf" srcId="{D2001F06-D480-4F4E-B844-CC13EA910C48}" destId="{709277B8-FEFB-46D1-94AE-9F22EF257139}" srcOrd="23" destOrd="0" presId="urn:microsoft.com/office/officeart/2005/8/layout/default"/>
    <dgm:cxn modelId="{5DAAC00E-65B9-4B33-92F4-3E786EF89EF4}" type="presParOf" srcId="{D2001F06-D480-4F4E-B844-CC13EA910C48}" destId="{E46329C6-333E-4606-88EB-7BC19DF8E211}" srcOrd="2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014D9-6D30-4A8D-A323-DC0111A85B6A}">
      <dsp:nvSpPr>
        <dsp:cNvPr id="0" name=""/>
        <dsp:cNvSpPr/>
      </dsp:nvSpPr>
      <dsp:spPr>
        <a:xfrm>
          <a:off x="3190" y="274559"/>
          <a:ext cx="3111103"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Antes del </a:t>
          </a:r>
          <a:r>
            <a:rPr lang="en-US" sz="1200" kern="1200" dirty="0" err="1"/>
            <a:t>incidente</a:t>
          </a:r>
          <a:endParaRPr lang="en-US" sz="1200" kern="1200" dirty="0"/>
        </a:p>
      </dsp:txBody>
      <dsp:txXfrm>
        <a:off x="3190" y="274559"/>
        <a:ext cx="3111103" cy="345600"/>
      </dsp:txXfrm>
    </dsp:sp>
    <dsp:sp modelId="{82DFD8C0-1D00-4DD3-B53C-604B2CEEEBA8}">
      <dsp:nvSpPr>
        <dsp:cNvPr id="0" name=""/>
        <dsp:cNvSpPr/>
      </dsp:nvSpPr>
      <dsp:spPr>
        <a:xfrm>
          <a:off x="3190" y="620160"/>
          <a:ext cx="3111103" cy="2766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a:t>Formar al personal. 
Tener un plan y revisarlo legalmente.</a:t>
          </a:r>
          <a:endParaRPr lang="en-US" sz="1200" kern="1200" dirty="0"/>
        </a:p>
        <a:p>
          <a:pPr marL="114300" lvl="1" indent="-114300" algn="l" defTabSz="533400">
            <a:lnSpc>
              <a:spcPct val="90000"/>
            </a:lnSpc>
            <a:spcBef>
              <a:spcPct val="0"/>
            </a:spcBef>
            <a:spcAft>
              <a:spcPct val="15000"/>
            </a:spcAft>
            <a:buChar char="•"/>
          </a:pPr>
          <a:r>
            <a:rPr lang="es-ES" sz="1200" kern="1200" dirty="0"/>
            <a:t>Conocer al equipo de CSIRT/CERT Nacional.</a:t>
          </a:r>
          <a:endParaRPr lang="en-US" sz="1200" kern="1200" dirty="0"/>
        </a:p>
        <a:p>
          <a:pPr marL="114300" lvl="1" indent="-114300" algn="l" defTabSz="533400">
            <a:lnSpc>
              <a:spcPct val="90000"/>
            </a:lnSpc>
            <a:spcBef>
              <a:spcPct val="0"/>
            </a:spcBef>
            <a:spcAft>
              <a:spcPct val="15000"/>
            </a:spcAft>
            <a:buChar char="•"/>
          </a:pPr>
          <a:r>
            <a:rPr lang="es-ES" sz="1200" kern="1200" dirty="0"/>
            <a:t>Listas de contactos y enlaces de ciberseguridad.
Elabore un plan de personal y partes interesadas en el incidente. 
Revise ese plan trimestralmente. 
Prepare respuestas a la prensa con antelación.
Seleccione un recurso o empresa técnica externa que investigue las posibles amenazas.
Realizar un ejercicio de simulación de incidentes de ciberseguridad.</a:t>
          </a:r>
          <a:endParaRPr lang="en-US" sz="1200" kern="1200" dirty="0"/>
        </a:p>
      </dsp:txBody>
      <dsp:txXfrm>
        <a:off x="3190" y="620160"/>
        <a:ext cx="3111103" cy="2766960"/>
      </dsp:txXfrm>
    </dsp:sp>
    <dsp:sp modelId="{DD18C1BE-966C-4E9C-9A4A-E83A9C19B650}">
      <dsp:nvSpPr>
        <dsp:cNvPr id="0" name=""/>
        <dsp:cNvSpPr/>
      </dsp:nvSpPr>
      <dsp:spPr>
        <a:xfrm>
          <a:off x="3549848" y="274559"/>
          <a:ext cx="3111103"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Durante el </a:t>
          </a:r>
          <a:r>
            <a:rPr lang="en-US" sz="1200" kern="1200" dirty="0" err="1"/>
            <a:t>incidente</a:t>
          </a:r>
          <a:endParaRPr lang="en-US" sz="1200" kern="1200" dirty="0"/>
        </a:p>
      </dsp:txBody>
      <dsp:txXfrm>
        <a:off x="3549848" y="274559"/>
        <a:ext cx="3111103" cy="345600"/>
      </dsp:txXfrm>
    </dsp:sp>
    <dsp:sp modelId="{8169CC5E-A36E-4186-9029-1421356175B9}">
      <dsp:nvSpPr>
        <dsp:cNvPr id="0" name=""/>
        <dsp:cNvSpPr/>
      </dsp:nvSpPr>
      <dsp:spPr>
        <a:xfrm>
          <a:off x="3549848" y="620160"/>
          <a:ext cx="3111103" cy="2766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t>Asigne</a:t>
          </a:r>
          <a:r>
            <a:rPr lang="en-US" sz="1200" kern="1200" dirty="0"/>
            <a:t> un Gestor de </a:t>
          </a:r>
          <a:r>
            <a:rPr lang="en-US" sz="1200" kern="1200" dirty="0" err="1"/>
            <a:t>Incidentes</a:t>
          </a:r>
          <a:r>
            <a:rPr lang="en-US" sz="1200" kern="1200" dirty="0"/>
            <a:t> (IM)</a:t>
          </a:r>
        </a:p>
        <a:p>
          <a:pPr marL="114300" lvl="1" indent="-114300" algn="l" defTabSz="533400">
            <a:lnSpc>
              <a:spcPct val="90000"/>
            </a:lnSpc>
            <a:spcBef>
              <a:spcPct val="0"/>
            </a:spcBef>
            <a:spcAft>
              <a:spcPct val="15000"/>
            </a:spcAft>
            <a:buChar char="•"/>
          </a:pPr>
          <a:r>
            <a:rPr lang="es-ES" sz="1200" kern="1200" dirty="0"/>
            <a:t>Asigne un responsable técnico (TM)</a:t>
          </a:r>
          <a:endParaRPr lang="en-US" sz="1200" kern="1200" dirty="0"/>
        </a:p>
        <a:p>
          <a:pPr marL="114300" lvl="1" indent="-114300" algn="l" defTabSz="533400">
            <a:lnSpc>
              <a:spcPct val="90000"/>
            </a:lnSpc>
            <a:spcBef>
              <a:spcPct val="0"/>
            </a:spcBef>
            <a:spcAft>
              <a:spcPct val="15000"/>
            </a:spcAft>
            <a:buChar char="•"/>
          </a:pPr>
          <a:r>
            <a:rPr lang="en-US" sz="1200" kern="1200" dirty="0" err="1"/>
            <a:t>Asigne</a:t>
          </a:r>
          <a:r>
            <a:rPr lang="en-US" sz="1200" kern="1200" dirty="0"/>
            <a:t> un </a:t>
          </a:r>
          <a:r>
            <a:rPr lang="en-US" sz="1200" kern="1200" dirty="0" err="1"/>
            <a:t>responsable</a:t>
          </a:r>
          <a:r>
            <a:rPr lang="en-US" sz="1200" kern="1200" dirty="0"/>
            <a:t> de </a:t>
          </a:r>
          <a:r>
            <a:rPr lang="en-US" sz="1200" kern="1200" dirty="0" err="1"/>
            <a:t>Comunicación</a:t>
          </a:r>
          <a:r>
            <a:rPr lang="en-US" sz="1200" kern="1200" dirty="0"/>
            <a:t> (CM)</a:t>
          </a:r>
        </a:p>
      </dsp:txBody>
      <dsp:txXfrm>
        <a:off x="3549848" y="620160"/>
        <a:ext cx="3111103" cy="2766960"/>
      </dsp:txXfrm>
    </dsp:sp>
    <dsp:sp modelId="{0B79152F-A331-4F49-8DA4-148DD394136B}">
      <dsp:nvSpPr>
        <dsp:cNvPr id="0" name=""/>
        <dsp:cNvSpPr/>
      </dsp:nvSpPr>
      <dsp:spPr>
        <a:xfrm>
          <a:off x="7096505" y="274559"/>
          <a:ext cx="3111103"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err="1"/>
            <a:t>Después</a:t>
          </a:r>
          <a:r>
            <a:rPr lang="en-US" sz="1200" kern="1200" dirty="0"/>
            <a:t> del </a:t>
          </a:r>
          <a:r>
            <a:rPr lang="en-US" sz="1200" kern="1200" dirty="0" err="1"/>
            <a:t>incidente</a:t>
          </a:r>
          <a:endParaRPr lang="en-US" sz="1200" kern="1200" dirty="0"/>
        </a:p>
      </dsp:txBody>
      <dsp:txXfrm>
        <a:off x="7096505" y="274559"/>
        <a:ext cx="3111103" cy="345600"/>
      </dsp:txXfrm>
    </dsp:sp>
    <dsp:sp modelId="{03186949-612F-40F5-B5FB-445E2656D391}">
      <dsp:nvSpPr>
        <dsp:cNvPr id="0" name=""/>
        <dsp:cNvSpPr/>
      </dsp:nvSpPr>
      <dsp:spPr>
        <a:xfrm>
          <a:off x="7096505" y="620160"/>
          <a:ext cx="3111103" cy="2766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t>Reunión</a:t>
          </a:r>
          <a:r>
            <a:rPr lang="en-US" sz="1200" kern="1200" dirty="0"/>
            <a:t> de revision, </a:t>
          </a:r>
          <a:r>
            <a:rPr lang="en-US" sz="1200" kern="1200" dirty="0" err="1"/>
            <a:t>evaluación</a:t>
          </a:r>
          <a:r>
            <a:rPr lang="en-US" sz="1200" kern="1200" dirty="0"/>
            <a:t> y </a:t>
          </a:r>
          <a:r>
            <a:rPr lang="en-US" sz="1200" kern="1200" dirty="0" err="1"/>
            <a:t>lecciones</a:t>
          </a:r>
          <a:r>
            <a:rPr lang="en-US" sz="1200" kern="1200" dirty="0"/>
            <a:t> </a:t>
          </a:r>
          <a:r>
            <a:rPr lang="en-US" sz="1200" kern="1200" dirty="0" err="1"/>
            <a:t>aprendidas</a:t>
          </a:r>
          <a:r>
            <a:rPr lang="en-US" sz="1200" kern="1200" dirty="0"/>
            <a:t> del </a:t>
          </a:r>
          <a:r>
            <a:rPr lang="en-US" sz="1200" kern="1200" dirty="0" err="1"/>
            <a:t>incidente</a:t>
          </a:r>
          <a:r>
            <a:rPr lang="en-US" sz="1200" kern="1200" dirty="0"/>
            <a:t>.</a:t>
          </a:r>
        </a:p>
        <a:p>
          <a:pPr marL="114300" lvl="1" indent="-114300" algn="l" defTabSz="533400">
            <a:lnSpc>
              <a:spcPct val="90000"/>
            </a:lnSpc>
            <a:spcBef>
              <a:spcPct val="0"/>
            </a:spcBef>
            <a:spcAft>
              <a:spcPct val="15000"/>
            </a:spcAft>
            <a:buChar char="•"/>
          </a:pPr>
          <a:r>
            <a:rPr lang="es-ES" sz="1200" kern="1200" dirty="0"/>
            <a:t>Actualizar las políticas y procedimientos basándose en la reunión retrospectiva.
Comunicar las conclusiones al equipo, enlaces de ciberseguridad y aliados clave.</a:t>
          </a:r>
          <a:endParaRPr lang="en-US" sz="1200" kern="1200" dirty="0"/>
        </a:p>
      </dsp:txBody>
      <dsp:txXfrm>
        <a:off x="7096505" y="620160"/>
        <a:ext cx="3111103" cy="276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B4B0F-6923-46A5-A34A-4C43394F9D46}">
      <dsp:nvSpPr>
        <dsp:cNvPr id="0" name=""/>
        <dsp:cNvSpPr/>
      </dsp:nvSpPr>
      <dsp:spPr>
        <a:xfrm>
          <a:off x="50032" y="1412"/>
          <a:ext cx="1850963" cy="1110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Light" panose="020F0302020204030204"/>
            </a:rPr>
            <a:t>La </a:t>
          </a:r>
          <a:r>
            <a:rPr lang="en-US" sz="1300" kern="1200" dirty="0" err="1">
              <a:latin typeface="Calibri Light" panose="020F0302020204030204"/>
            </a:rPr>
            <a:t>educación</a:t>
          </a:r>
          <a:r>
            <a:rPr lang="en-US" sz="1300" kern="1200" dirty="0">
              <a:latin typeface="Calibri Light" panose="020F0302020204030204"/>
            </a:rPr>
            <a:t> digital y </a:t>
          </a:r>
          <a:r>
            <a:rPr lang="en-US" sz="1300" kern="1200" dirty="0" err="1">
              <a:latin typeface="Calibri Light" panose="020F0302020204030204"/>
            </a:rPr>
            <a:t>en</a:t>
          </a:r>
          <a:r>
            <a:rPr lang="en-US" sz="1300" kern="1200" dirty="0">
              <a:latin typeface="Calibri Light" panose="020F0302020204030204"/>
            </a:rPr>
            <a:t> </a:t>
          </a:r>
          <a:r>
            <a:rPr lang="en-US" sz="1300" kern="1200" dirty="0" err="1">
              <a:latin typeface="Calibri Light" panose="020F0302020204030204"/>
            </a:rPr>
            <a:t>ciberseguridad</a:t>
          </a:r>
          <a:r>
            <a:rPr lang="en-US" sz="1300" kern="1200" dirty="0">
              <a:latin typeface="Calibri Light" panose="020F0302020204030204"/>
            </a:rPr>
            <a:t> son claves</a:t>
          </a:r>
          <a:endParaRPr lang="en-US" sz="1300" kern="1200" dirty="0"/>
        </a:p>
      </dsp:txBody>
      <dsp:txXfrm>
        <a:off x="50032" y="1412"/>
        <a:ext cx="1850963" cy="1110578"/>
      </dsp:txXfrm>
    </dsp:sp>
    <dsp:sp modelId="{7C0F8A0D-B8D9-41B2-8870-C93C79F45654}">
      <dsp:nvSpPr>
        <dsp:cNvPr id="0" name=""/>
        <dsp:cNvSpPr/>
      </dsp:nvSpPr>
      <dsp:spPr>
        <a:xfrm>
          <a:off x="2086092" y="1412"/>
          <a:ext cx="1850963" cy="1110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Light" panose="020F0302020204030204"/>
            </a:rPr>
            <a:t>Se </a:t>
          </a:r>
          <a:r>
            <a:rPr lang="en-US" sz="1300" kern="1200" dirty="0" err="1">
              <a:latin typeface="Calibri Light" panose="020F0302020204030204"/>
            </a:rPr>
            <a:t>necesita</a:t>
          </a:r>
          <a:r>
            <a:rPr lang="en-US" sz="1300" kern="1200" dirty="0">
              <a:latin typeface="Calibri Light" panose="020F0302020204030204"/>
            </a:rPr>
            <a:t> </a:t>
          </a:r>
          <a:r>
            <a:rPr lang="en-US" sz="1300" kern="1200" dirty="0" err="1">
              <a:latin typeface="Calibri Light" panose="020F0302020204030204"/>
            </a:rPr>
            <a:t>fortalecer</a:t>
          </a:r>
          <a:r>
            <a:rPr lang="en-US" sz="1300" kern="1200" dirty="0">
              <a:latin typeface="Calibri Light" panose="020F0302020204030204"/>
            </a:rPr>
            <a:t> </a:t>
          </a:r>
          <a:r>
            <a:rPr lang="en-US" sz="1300" kern="1200" dirty="0" err="1">
              <a:latin typeface="Calibri Light" panose="020F0302020204030204"/>
            </a:rPr>
            <a:t>los</a:t>
          </a:r>
          <a:r>
            <a:rPr lang="en-US" sz="1300" kern="1200" dirty="0">
              <a:latin typeface="Calibri Light" panose="020F0302020204030204"/>
            </a:rPr>
            <a:t> </a:t>
          </a:r>
          <a:r>
            <a:rPr lang="en-US" sz="1300" kern="1200" dirty="0" err="1">
              <a:latin typeface="Calibri Light" panose="020F0302020204030204"/>
            </a:rPr>
            <a:t>marcos</a:t>
          </a:r>
          <a:r>
            <a:rPr lang="en-US" sz="1300" kern="1200" dirty="0">
              <a:latin typeface="Calibri Light" panose="020F0302020204030204"/>
            </a:rPr>
            <a:t> </a:t>
          </a:r>
          <a:r>
            <a:rPr lang="en-US" sz="1300" kern="1200" dirty="0" err="1">
              <a:latin typeface="Calibri Light" panose="020F0302020204030204"/>
            </a:rPr>
            <a:t>normativos</a:t>
          </a:r>
          <a:endParaRPr lang="en-US" sz="1300" kern="1200" dirty="0"/>
        </a:p>
      </dsp:txBody>
      <dsp:txXfrm>
        <a:off x="2086092" y="1412"/>
        <a:ext cx="1850963" cy="1110578"/>
      </dsp:txXfrm>
    </dsp:sp>
    <dsp:sp modelId="{126AB367-7DE5-4E14-BFE3-8A213D654414}">
      <dsp:nvSpPr>
        <dsp:cNvPr id="0" name=""/>
        <dsp:cNvSpPr/>
      </dsp:nvSpPr>
      <dsp:spPr>
        <a:xfrm>
          <a:off x="4122153" y="1412"/>
          <a:ext cx="1850963" cy="1110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Light" panose="020F0302020204030204"/>
            </a:rPr>
            <a:t>Se </a:t>
          </a:r>
          <a:r>
            <a:rPr lang="en-US" sz="1300" kern="1200" dirty="0" err="1">
              <a:latin typeface="Calibri Light" panose="020F0302020204030204"/>
            </a:rPr>
            <a:t>requiere</a:t>
          </a:r>
          <a:r>
            <a:rPr lang="en-US" sz="1300" kern="1200" dirty="0">
              <a:latin typeface="Calibri Light" panose="020F0302020204030204"/>
            </a:rPr>
            <a:t> </a:t>
          </a:r>
          <a:r>
            <a:rPr lang="en-US" sz="1300" kern="1200" dirty="0" err="1">
              <a:latin typeface="Calibri Light" panose="020F0302020204030204"/>
            </a:rPr>
            <a:t>una</a:t>
          </a:r>
          <a:r>
            <a:rPr lang="en-US" sz="1300" kern="1200" dirty="0">
              <a:latin typeface="Calibri Light" panose="020F0302020204030204"/>
            </a:rPr>
            <a:t> </a:t>
          </a:r>
          <a:r>
            <a:rPr lang="en-US" sz="1300" kern="1200" dirty="0" err="1">
              <a:latin typeface="Calibri Light" panose="020F0302020204030204"/>
            </a:rPr>
            <a:t>gobernanza</a:t>
          </a:r>
          <a:r>
            <a:rPr lang="en-US" sz="1300" kern="1200" dirty="0">
              <a:latin typeface="Calibri Light" panose="020F0302020204030204"/>
            </a:rPr>
            <a:t> </a:t>
          </a:r>
          <a:r>
            <a:rPr lang="en-US" sz="1300" kern="1200" dirty="0" err="1">
              <a:latin typeface="Calibri Light" panose="020F0302020204030204"/>
            </a:rPr>
            <a:t>en</a:t>
          </a:r>
          <a:r>
            <a:rPr lang="en-US" sz="1300" kern="1200" dirty="0">
              <a:latin typeface="Calibri Light" panose="020F0302020204030204"/>
            </a:rPr>
            <a:t> </a:t>
          </a:r>
          <a:r>
            <a:rPr lang="en-US" sz="1300" kern="1200" dirty="0" err="1">
              <a:latin typeface="Calibri Light" panose="020F0302020204030204"/>
            </a:rPr>
            <a:t>ciberseguridad</a:t>
          </a:r>
          <a:endParaRPr lang="en-US" sz="1300" kern="1200" dirty="0">
            <a:latin typeface="Calibri Light" panose="020F0302020204030204"/>
          </a:endParaRPr>
        </a:p>
      </dsp:txBody>
      <dsp:txXfrm>
        <a:off x="4122153" y="1412"/>
        <a:ext cx="1850963" cy="1110578"/>
      </dsp:txXfrm>
    </dsp:sp>
    <dsp:sp modelId="{B1D81EBF-241B-4138-B29E-F5807004480E}">
      <dsp:nvSpPr>
        <dsp:cNvPr id="0" name=""/>
        <dsp:cNvSpPr/>
      </dsp:nvSpPr>
      <dsp:spPr>
        <a:xfrm>
          <a:off x="6158213" y="1412"/>
          <a:ext cx="1850963" cy="1110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Todos</a:t>
          </a:r>
          <a:r>
            <a:rPr lang="en-US" sz="1300" kern="1200" dirty="0"/>
            <a:t> </a:t>
          </a:r>
          <a:r>
            <a:rPr lang="en-US" sz="1300" kern="1200" dirty="0" err="1"/>
            <a:t>los</a:t>
          </a:r>
          <a:r>
            <a:rPr lang="en-US" sz="1300" kern="1200" dirty="0"/>
            <a:t> </a:t>
          </a:r>
          <a:r>
            <a:rPr lang="en-US" sz="1300" kern="1200" dirty="0" err="1"/>
            <a:t>actores</a:t>
          </a:r>
          <a:r>
            <a:rPr lang="en-US" sz="1300" kern="1200" dirty="0"/>
            <a:t> </a:t>
          </a:r>
          <a:r>
            <a:rPr lang="en-US" sz="1300" kern="1200" dirty="0" err="1"/>
            <a:t>deben</a:t>
          </a:r>
          <a:r>
            <a:rPr lang="en-US" sz="1300" kern="1200" dirty="0"/>
            <a:t> </a:t>
          </a:r>
          <a:r>
            <a:rPr lang="en-US" sz="1300" kern="1200" dirty="0" err="1"/>
            <a:t>estar</a:t>
          </a:r>
          <a:r>
            <a:rPr lang="en-US" sz="1300" kern="1200" dirty="0"/>
            <a:t> </a:t>
          </a:r>
          <a:r>
            <a:rPr lang="en-US" sz="1300" kern="1200" dirty="0" err="1"/>
            <a:t>identificados</a:t>
          </a:r>
          <a:r>
            <a:rPr lang="en-US" sz="1300" kern="1200" dirty="0"/>
            <a:t> y con roles </a:t>
          </a:r>
          <a:r>
            <a:rPr lang="en-US" sz="1300" kern="1200" dirty="0" err="1"/>
            <a:t>definidos</a:t>
          </a:r>
          <a:endParaRPr lang="en-US" sz="1300" kern="1200" dirty="0"/>
        </a:p>
      </dsp:txBody>
      <dsp:txXfrm>
        <a:off x="6158213" y="1412"/>
        <a:ext cx="1850963" cy="1110578"/>
      </dsp:txXfrm>
    </dsp:sp>
    <dsp:sp modelId="{FE1B033B-C20C-4A93-A82D-D41056BE4240}">
      <dsp:nvSpPr>
        <dsp:cNvPr id="0" name=""/>
        <dsp:cNvSpPr/>
      </dsp:nvSpPr>
      <dsp:spPr>
        <a:xfrm>
          <a:off x="8194273" y="1412"/>
          <a:ext cx="1850963" cy="1110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err="1"/>
            <a:t>Cooperación</a:t>
          </a:r>
          <a:r>
            <a:rPr lang="en-US" sz="1300" kern="1200" dirty="0"/>
            <a:t> </a:t>
          </a:r>
          <a:r>
            <a:rPr lang="en-US" sz="1300" kern="1200" dirty="0" err="1"/>
            <a:t>internacional</a:t>
          </a:r>
          <a:r>
            <a:rPr lang="en-US" sz="1300" kern="1200" dirty="0"/>
            <a:t> y con el sector </a:t>
          </a:r>
          <a:r>
            <a:rPr lang="en-US" sz="1300" kern="1200" dirty="0" err="1"/>
            <a:t>privado</a:t>
          </a:r>
          <a:r>
            <a:rPr lang="en-US" sz="1300" kern="1200" dirty="0"/>
            <a:t> </a:t>
          </a:r>
          <a:r>
            <a:rPr lang="en-US" sz="1300" kern="1200" dirty="0" err="1"/>
            <a:t>es</a:t>
          </a:r>
          <a:r>
            <a:rPr lang="en-US" sz="1300" kern="1200" dirty="0"/>
            <a:t> primordial</a:t>
          </a:r>
        </a:p>
      </dsp:txBody>
      <dsp:txXfrm>
        <a:off x="8194273" y="1412"/>
        <a:ext cx="1850963" cy="1110578"/>
      </dsp:txXfrm>
    </dsp:sp>
    <dsp:sp modelId="{7B128D51-A71F-487F-9E14-BDF4D2DB3F38}">
      <dsp:nvSpPr>
        <dsp:cNvPr id="0" name=""/>
        <dsp:cNvSpPr/>
      </dsp:nvSpPr>
      <dsp:spPr>
        <a:xfrm>
          <a:off x="50032" y="1297087"/>
          <a:ext cx="1850963" cy="1110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Se </a:t>
          </a:r>
          <a:r>
            <a:rPr lang="en-US" sz="1300" kern="1200" dirty="0" err="1"/>
            <a:t>debe</a:t>
          </a:r>
          <a:r>
            <a:rPr lang="en-US" sz="1300" kern="1200" dirty="0"/>
            <a:t> </a:t>
          </a:r>
          <a:r>
            <a:rPr lang="en-US" sz="1300" kern="1200" dirty="0" err="1"/>
            <a:t>compartir</a:t>
          </a:r>
          <a:r>
            <a:rPr lang="en-US" sz="1300" kern="1200" dirty="0"/>
            <a:t> </a:t>
          </a:r>
          <a:r>
            <a:rPr lang="en-US" sz="1300" kern="1200" dirty="0" err="1"/>
            <a:t>información</a:t>
          </a:r>
          <a:r>
            <a:rPr lang="en-US" sz="1300" kern="1200" dirty="0"/>
            <a:t> </a:t>
          </a:r>
          <a:r>
            <a:rPr lang="en-US" sz="1300" kern="1200" dirty="0" err="1"/>
            <a:t>responsablemente</a:t>
          </a:r>
          <a:r>
            <a:rPr lang="en-US" sz="1300" kern="1200" dirty="0"/>
            <a:t> y con </a:t>
          </a:r>
          <a:r>
            <a:rPr lang="en-US" sz="1300" kern="1200" dirty="0" err="1"/>
            <a:t>ética</a:t>
          </a:r>
          <a:endParaRPr lang="en-US" sz="1300" kern="1200" dirty="0"/>
        </a:p>
      </dsp:txBody>
      <dsp:txXfrm>
        <a:off x="50032" y="1297087"/>
        <a:ext cx="1850963" cy="1110578"/>
      </dsp:txXfrm>
    </dsp:sp>
    <dsp:sp modelId="{BEB3827B-83C7-4BB2-AACC-236C3BA2F471}">
      <dsp:nvSpPr>
        <dsp:cNvPr id="0" name=""/>
        <dsp:cNvSpPr/>
      </dsp:nvSpPr>
      <dsp:spPr>
        <a:xfrm>
          <a:off x="2086092" y="1297087"/>
          <a:ext cx="1850963" cy="1110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Light" panose="020F0302020204030204"/>
            </a:rPr>
            <a:t>Los </a:t>
          </a:r>
          <a:r>
            <a:rPr lang="en-US" sz="1300" kern="1200" dirty="0" err="1">
              <a:latin typeface="Calibri Light" panose="020F0302020204030204"/>
            </a:rPr>
            <a:t>simulacros</a:t>
          </a:r>
          <a:r>
            <a:rPr lang="en-US" sz="1300" kern="1200" dirty="0">
              <a:latin typeface="Calibri Light" panose="020F0302020204030204"/>
            </a:rPr>
            <a:t> </a:t>
          </a:r>
          <a:r>
            <a:rPr lang="en-US" sz="1300" kern="1200" dirty="0" err="1">
              <a:latin typeface="Calibri Light" panose="020F0302020204030204"/>
            </a:rPr>
            <a:t>ayudan</a:t>
          </a:r>
          <a:r>
            <a:rPr lang="en-US" sz="1300" kern="1200" dirty="0">
              <a:latin typeface="Calibri Light" panose="020F0302020204030204"/>
            </a:rPr>
            <a:t> a </a:t>
          </a:r>
          <a:r>
            <a:rPr lang="en-US" sz="1300" kern="1200" dirty="0" err="1">
              <a:latin typeface="Calibri Light" panose="020F0302020204030204"/>
            </a:rPr>
            <a:t>estar</a:t>
          </a:r>
          <a:r>
            <a:rPr lang="en-US" sz="1300" kern="1200" dirty="0">
              <a:latin typeface="Calibri Light" panose="020F0302020204030204"/>
            </a:rPr>
            <a:t> </a:t>
          </a:r>
          <a:r>
            <a:rPr lang="en-US" sz="1300" kern="1200" dirty="0" err="1">
              <a:latin typeface="Calibri Light" panose="020F0302020204030204"/>
            </a:rPr>
            <a:t>preparados</a:t>
          </a:r>
          <a:endParaRPr lang="en-US" sz="1300" kern="1200" dirty="0">
            <a:latin typeface="Calibri Light" panose="020F0302020204030204"/>
          </a:endParaRPr>
        </a:p>
      </dsp:txBody>
      <dsp:txXfrm>
        <a:off x="2086092" y="1297087"/>
        <a:ext cx="1850963" cy="1110578"/>
      </dsp:txXfrm>
    </dsp:sp>
    <dsp:sp modelId="{4C0E084D-4995-4567-A988-C5C8C0F6BE65}">
      <dsp:nvSpPr>
        <dsp:cNvPr id="0" name=""/>
        <dsp:cNvSpPr/>
      </dsp:nvSpPr>
      <dsp:spPr>
        <a:xfrm>
          <a:off x="4122153" y="1297087"/>
          <a:ext cx="1850963" cy="1110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Light" panose="020F0302020204030204"/>
            </a:rPr>
            <a:t>Enlaces de </a:t>
          </a:r>
          <a:r>
            <a:rPr lang="en-US" sz="1300" kern="1200" dirty="0" err="1">
              <a:latin typeface="Calibri Light" panose="020F0302020204030204"/>
            </a:rPr>
            <a:t>ciberseguridad</a:t>
          </a:r>
          <a:r>
            <a:rPr lang="en-US" sz="1300" kern="1200" dirty="0">
              <a:latin typeface="Calibri Light" panose="020F0302020204030204"/>
            </a:rPr>
            <a:t> </a:t>
          </a:r>
          <a:r>
            <a:rPr lang="en-US" sz="1300" kern="1200" dirty="0" err="1">
              <a:latin typeface="Calibri Light" panose="020F0302020204030204"/>
            </a:rPr>
            <a:t>facilitan</a:t>
          </a:r>
          <a:r>
            <a:rPr lang="en-US" sz="1300" kern="1200" dirty="0">
              <a:latin typeface="Calibri Light" panose="020F0302020204030204"/>
            </a:rPr>
            <a:t> la </a:t>
          </a:r>
          <a:r>
            <a:rPr lang="en-US" sz="1300" kern="1200" dirty="0" err="1">
              <a:latin typeface="Calibri Light" panose="020F0302020204030204"/>
            </a:rPr>
            <a:t>coordinación</a:t>
          </a:r>
          <a:endParaRPr lang="en-US" sz="1300" kern="1200" dirty="0">
            <a:latin typeface="Calibri Light" panose="020F0302020204030204"/>
          </a:endParaRPr>
        </a:p>
      </dsp:txBody>
      <dsp:txXfrm>
        <a:off x="4122153" y="1297087"/>
        <a:ext cx="1850963" cy="1110578"/>
      </dsp:txXfrm>
    </dsp:sp>
    <dsp:sp modelId="{649D2D53-72CB-4060-A0DE-683624324EEF}">
      <dsp:nvSpPr>
        <dsp:cNvPr id="0" name=""/>
        <dsp:cNvSpPr/>
      </dsp:nvSpPr>
      <dsp:spPr>
        <a:xfrm>
          <a:off x="6158213" y="1297087"/>
          <a:ext cx="1850963" cy="1110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 sz="1300" kern="1200" dirty="0">
              <a:latin typeface="Calibri Light" panose="020F0302020204030204"/>
            </a:rPr>
            <a:t>Un ciberataque debe estar dirigido técnicamente con un apoyo político (pero no un liderazgo político)</a:t>
          </a:r>
          <a:endParaRPr lang="en-US" sz="1300" kern="1200" dirty="0">
            <a:latin typeface="Calibri Light" panose="020F0302020204030204"/>
          </a:endParaRPr>
        </a:p>
      </dsp:txBody>
      <dsp:txXfrm>
        <a:off x="6158213" y="1297087"/>
        <a:ext cx="1850963" cy="1110578"/>
      </dsp:txXfrm>
    </dsp:sp>
    <dsp:sp modelId="{C0E1B2B9-666C-40ED-B0BD-EDB970FD3860}">
      <dsp:nvSpPr>
        <dsp:cNvPr id="0" name=""/>
        <dsp:cNvSpPr/>
      </dsp:nvSpPr>
      <dsp:spPr>
        <a:xfrm>
          <a:off x="8194273" y="1297087"/>
          <a:ext cx="1850963" cy="1110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 sz="1300" kern="1200" dirty="0">
              <a:latin typeface="Calibri Light" panose="020F0302020204030204"/>
            </a:rPr>
            <a:t>Las diferencias políticas pueden afectar al trabajo realizado</a:t>
          </a:r>
          <a:endParaRPr lang="en-US" sz="1300" kern="1200" dirty="0">
            <a:latin typeface="Calibri Light" panose="020F0302020204030204"/>
          </a:endParaRPr>
        </a:p>
      </dsp:txBody>
      <dsp:txXfrm>
        <a:off x="8194273" y="1297087"/>
        <a:ext cx="1850963" cy="1110578"/>
      </dsp:txXfrm>
    </dsp:sp>
    <dsp:sp modelId="{22DF99E8-0F89-4EC6-95D7-E30BE4ECD631}">
      <dsp:nvSpPr>
        <dsp:cNvPr id="0" name=""/>
        <dsp:cNvSpPr/>
      </dsp:nvSpPr>
      <dsp:spPr>
        <a:xfrm>
          <a:off x="2086092" y="2592762"/>
          <a:ext cx="1850963" cy="1110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 sz="1300" kern="1200" dirty="0">
              <a:latin typeface="Calibri Light" panose="020F0302020204030204"/>
            </a:rPr>
            <a:t>Mantener un contacto regular con la prensa ayuda a tener el control</a:t>
          </a:r>
          <a:endParaRPr lang="en-US" sz="1300" kern="1200" dirty="0">
            <a:latin typeface="Calibri Light" panose="020F0302020204030204"/>
          </a:endParaRPr>
        </a:p>
      </dsp:txBody>
      <dsp:txXfrm>
        <a:off x="2086092" y="2592762"/>
        <a:ext cx="1850963" cy="1110578"/>
      </dsp:txXfrm>
    </dsp:sp>
    <dsp:sp modelId="{8E79743B-3A77-4989-A25A-7A8FE19BBD27}">
      <dsp:nvSpPr>
        <dsp:cNvPr id="0" name=""/>
        <dsp:cNvSpPr/>
      </dsp:nvSpPr>
      <dsp:spPr>
        <a:xfrm>
          <a:off x="4122153" y="2592762"/>
          <a:ext cx="1850963" cy="1110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 sz="1300" kern="1200" dirty="0">
              <a:latin typeface="Calibri Light" panose="020F0302020204030204"/>
            </a:rPr>
            <a:t>Haber definido los distintos tipos de equipos nos ha ayudado a coordinarnos mejor</a:t>
          </a:r>
          <a:endParaRPr lang="en-US" sz="1300" kern="1200" dirty="0">
            <a:latin typeface="Calibri Light" panose="020F0302020204030204"/>
          </a:endParaRPr>
        </a:p>
      </dsp:txBody>
      <dsp:txXfrm>
        <a:off x="4122153" y="2592762"/>
        <a:ext cx="1850963" cy="1110578"/>
      </dsp:txXfrm>
    </dsp:sp>
    <dsp:sp modelId="{E46329C6-333E-4606-88EB-7BC19DF8E211}">
      <dsp:nvSpPr>
        <dsp:cNvPr id="0" name=""/>
        <dsp:cNvSpPr/>
      </dsp:nvSpPr>
      <dsp:spPr>
        <a:xfrm>
          <a:off x="6158213" y="2592762"/>
          <a:ext cx="1850963" cy="1110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 sz="1300" kern="1200" dirty="0">
              <a:latin typeface="Calibri Light" panose="020F0302020204030204"/>
            </a:rPr>
            <a:t>Tenemos que estar preparados para proteger, detectar, responder y recuperarnos de las amenazas.</a:t>
          </a:r>
          <a:endParaRPr lang="en-US" sz="1300" kern="1200" dirty="0">
            <a:latin typeface="Calibri Light" panose="020F0302020204030204"/>
          </a:endParaRPr>
        </a:p>
      </dsp:txBody>
      <dsp:txXfrm>
        <a:off x="6158213" y="2592762"/>
        <a:ext cx="1850963" cy="111057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7A18B-C0CA-4D64-9102-E3B29474540D}" type="datetimeFigureOut">
              <a:rPr lang="en-GB" smtClean="0"/>
              <a:t>18/05/2023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3ADBD-1819-41C4-8C8A-679EDFD0DB98}" type="slidenum">
              <a:rPr lang="en-GB" smtClean="0"/>
              <a:t>‹Nº›</a:t>
            </a:fld>
            <a:endParaRPr lang="en-GB"/>
          </a:p>
        </p:txBody>
      </p:sp>
    </p:spTree>
    <p:extLst>
      <p:ext uri="{BB962C8B-B14F-4D97-AF65-F5344CB8AC3E}">
        <p14:creationId xmlns:p14="http://schemas.microsoft.com/office/powerpoint/2010/main" val="169444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20.png" /></Relationships>
</file>

<file path=ppt/slides/_rels/slide11.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20.png" /></Relationships>
</file>

<file path=ppt/slides/_rels/slide1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21.png" /></Relationships>
</file>

<file path=ppt/slides/_rels/slide1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5" Type="http://schemas.openxmlformats.org/officeDocument/2006/relationships/image" Target="../media/image23.png" /><Relationship Id="rId4" Type="http://schemas.openxmlformats.org/officeDocument/2006/relationships/image" Target="../media/image22.png" /></Relationships>
</file>

<file path=ppt/slides/_rels/slide1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5" Type="http://schemas.openxmlformats.org/officeDocument/2006/relationships/image" Target="../media/image24.emf" /><Relationship Id="rId4" Type="http://schemas.openxmlformats.org/officeDocument/2006/relationships/image" Target="../media/image22.png" /></Relationships>
</file>

<file path=ppt/slides/_rels/slide1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5" Type="http://schemas.openxmlformats.org/officeDocument/2006/relationships/image" Target="../media/image20.png" /><Relationship Id="rId4" Type="http://schemas.openxmlformats.org/officeDocument/2006/relationships/image" Target="../media/image25.jpeg" /></Relationships>
</file>

<file path=ppt/slides/_rels/slide1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8" Type="http://schemas.openxmlformats.org/officeDocument/2006/relationships/image" Target="../media/image13.emf" /><Relationship Id="rId3" Type="http://schemas.openxmlformats.org/officeDocument/2006/relationships/image" Target="../media/image8.png" /><Relationship Id="rId7" Type="http://schemas.openxmlformats.org/officeDocument/2006/relationships/image" Target="../media/image12.emf" /><Relationship Id="rId2" Type="http://schemas.openxmlformats.org/officeDocument/2006/relationships/image" Target="../media/image6.png" /><Relationship Id="rId1" Type="http://schemas.openxmlformats.org/officeDocument/2006/relationships/slideLayout" Target="../slideLayouts/slideLayout7.xml" /><Relationship Id="rId6" Type="http://schemas.openxmlformats.org/officeDocument/2006/relationships/image" Target="../media/image11.emf" /><Relationship Id="rId5" Type="http://schemas.openxmlformats.org/officeDocument/2006/relationships/image" Target="../media/image10.emf" /><Relationship Id="rId10" Type="http://schemas.openxmlformats.org/officeDocument/2006/relationships/image" Target="../media/image15.emf" /><Relationship Id="rId4" Type="http://schemas.openxmlformats.org/officeDocument/2006/relationships/image" Target="../media/image9.emf" /><Relationship Id="rId9" Type="http://schemas.openxmlformats.org/officeDocument/2006/relationships/image" Target="../media/image14.png" /></Relationships>
</file>

<file path=ppt/slides/_rels/slide20.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26.png" /></Relationships>
</file>

<file path=ppt/slides/_rels/slide21.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27.png" /></Relationships>
</file>

<file path=ppt/slides/_rels/slide2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27.png" /></Relationships>
</file>

<file path=ppt/slides/_rels/slide2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27.png" /></Relationships>
</file>

<file path=ppt/slides/_rels/slide2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27.png" /></Relationships>
</file>

<file path=ppt/slides/_rels/slide2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27.png" /></Relationships>
</file>

<file path=ppt/slides/_rels/slide2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27.png" /></Relationships>
</file>

<file path=ppt/slides/_rels/slide2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27.png" /></Relationships>
</file>

<file path=ppt/slides/_rels/slide2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8.png" /><Relationship Id="rId7" Type="http://schemas.openxmlformats.org/officeDocument/2006/relationships/diagramColors" Target="../diagrams/colors1.xml" /><Relationship Id="rId2" Type="http://schemas.openxmlformats.org/officeDocument/2006/relationships/image" Target="../media/image6.png" /><Relationship Id="rId1" Type="http://schemas.openxmlformats.org/officeDocument/2006/relationships/slideLayout" Target="../slideLayouts/slideLayout7.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8" Type="http://schemas.microsoft.com/office/2007/relationships/diagramDrawing" Target="../diagrams/drawing2.xml" /><Relationship Id="rId3" Type="http://schemas.openxmlformats.org/officeDocument/2006/relationships/image" Target="../media/image8.png" /><Relationship Id="rId7" Type="http://schemas.openxmlformats.org/officeDocument/2006/relationships/diagramColors" Target="../diagrams/colors2.xml" /><Relationship Id="rId2" Type="http://schemas.openxmlformats.org/officeDocument/2006/relationships/image" Target="../media/image6.png" /><Relationship Id="rId1" Type="http://schemas.openxmlformats.org/officeDocument/2006/relationships/slideLayout" Target="../slideLayouts/slideLayout7.xml" /><Relationship Id="rId6" Type="http://schemas.openxmlformats.org/officeDocument/2006/relationships/diagramQuickStyle" Target="../diagrams/quickStyle2.xml" /><Relationship Id="rId5" Type="http://schemas.openxmlformats.org/officeDocument/2006/relationships/diagramLayout" Target="../diagrams/layout2.xml" /><Relationship Id="rId4" Type="http://schemas.openxmlformats.org/officeDocument/2006/relationships/diagramData" Target="../diagrams/data2.xml" /></Relationships>
</file>

<file path=ppt/slides/_rels/slide31.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2.png" /><Relationship Id="rId7" Type="http://schemas.openxmlformats.org/officeDocument/2006/relationships/image" Target="../media/image28.pn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s>
</file>

<file path=ppt/slides/_rels/slide3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29.png" /><Relationship Id="rId1" Type="http://schemas.openxmlformats.org/officeDocument/2006/relationships/slideLayout" Target="../slideLayouts/slideLayout7.xml" /><Relationship Id="rId4" Type="http://schemas.openxmlformats.org/officeDocument/2006/relationships/image" Target="../media/image8.png" /></Relationships>
</file>

<file path=ppt/slides/_rels/slide35.xml.rels><?xml version="1.0" encoding="UTF-8" standalone="yes"?>
<Relationships xmlns="http://schemas.openxmlformats.org/package/2006/relationships"><Relationship Id="rId8" Type="http://schemas.openxmlformats.org/officeDocument/2006/relationships/image" Target="../media/image34.png" /><Relationship Id="rId3" Type="http://schemas.openxmlformats.org/officeDocument/2006/relationships/image" Target="../media/image7.png" /><Relationship Id="rId7" Type="http://schemas.openxmlformats.org/officeDocument/2006/relationships/image" Target="../media/image33.png" /><Relationship Id="rId2" Type="http://schemas.openxmlformats.org/officeDocument/2006/relationships/image" Target="../media/image6.png" /><Relationship Id="rId1" Type="http://schemas.openxmlformats.org/officeDocument/2006/relationships/slideLayout" Target="../slideLayouts/slideLayout7.xml" /><Relationship Id="rId6" Type="http://schemas.openxmlformats.org/officeDocument/2006/relationships/image" Target="../media/image32.png" /><Relationship Id="rId5" Type="http://schemas.openxmlformats.org/officeDocument/2006/relationships/image" Target="../media/image31.png" /><Relationship Id="rId4" Type="http://schemas.openxmlformats.org/officeDocument/2006/relationships/image" Target="../media/image30.png" /></Relationships>
</file>

<file path=ppt/slides/_rels/slide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5" Type="http://schemas.openxmlformats.org/officeDocument/2006/relationships/image" Target="../media/image14.png" /><Relationship Id="rId4" Type="http://schemas.openxmlformats.org/officeDocument/2006/relationships/image" Target="../media/image15.emf" /></Relationships>
</file>

<file path=ppt/slides/_rels/slide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16.png" /></Relationships>
</file>

<file path=ppt/slides/_rels/slide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17.emf"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18.emf" /></Relationships>
</file>

<file path=ppt/slides/_rels/slide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19.emf" /></Relationships>
</file>

<file path=ppt/slides/_rels/slide9.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20.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0" y="-80902"/>
            <a:ext cx="6397385" cy="6515791"/>
            <a:chOff x="0" y="0"/>
            <a:chExt cx="8529847" cy="8687721"/>
          </a:xfrm>
        </p:grpSpPr>
        <p:pic>
          <p:nvPicPr>
            <p:cNvPr id="3" name="Picture 3"/>
            <p:cNvPicPr>
              <a:picLocks noChangeAspect="1"/>
            </p:cNvPicPr>
            <p:nvPr/>
          </p:nvPicPr>
          <p:blipFill>
            <a:blip r:embed="rId2"/>
            <a:srcRect/>
            <a:stretch>
              <a:fillRect/>
            </a:stretch>
          </p:blipFill>
          <p:spPr>
            <a:xfrm>
              <a:off x="1662836" y="2903899"/>
              <a:ext cx="3541340" cy="2903899"/>
            </a:xfrm>
            <a:prstGeom prst="rect">
              <a:avLst/>
            </a:prstGeom>
          </p:spPr>
        </p:pic>
        <p:pic>
          <p:nvPicPr>
            <p:cNvPr id="4" name="Picture 4"/>
            <p:cNvPicPr>
              <a:picLocks noChangeAspect="1"/>
            </p:cNvPicPr>
            <p:nvPr/>
          </p:nvPicPr>
          <p:blipFill>
            <a:blip r:embed="rId3"/>
            <a:srcRect/>
            <a:stretch>
              <a:fillRect/>
            </a:stretch>
          </p:blipFill>
          <p:spPr>
            <a:xfrm>
              <a:off x="3325671" y="0"/>
              <a:ext cx="3541340" cy="2903899"/>
            </a:xfrm>
            <a:prstGeom prst="rect">
              <a:avLst/>
            </a:prstGeom>
          </p:spPr>
        </p:pic>
        <p:pic>
          <p:nvPicPr>
            <p:cNvPr id="5" name="Picture 5"/>
            <p:cNvPicPr>
              <a:picLocks noChangeAspect="1"/>
            </p:cNvPicPr>
            <p:nvPr/>
          </p:nvPicPr>
          <p:blipFill>
            <a:blip r:embed="rId3"/>
            <a:srcRect/>
            <a:stretch>
              <a:fillRect/>
            </a:stretch>
          </p:blipFill>
          <p:spPr>
            <a:xfrm>
              <a:off x="0" y="10666"/>
              <a:ext cx="3541340" cy="2903899"/>
            </a:xfrm>
            <a:prstGeom prst="rect">
              <a:avLst/>
            </a:prstGeom>
          </p:spPr>
        </p:pic>
        <p:pic>
          <p:nvPicPr>
            <p:cNvPr id="6" name="Picture 6"/>
            <p:cNvPicPr>
              <a:picLocks noChangeAspect="1"/>
            </p:cNvPicPr>
            <p:nvPr/>
          </p:nvPicPr>
          <p:blipFill>
            <a:blip r:embed="rId3"/>
            <a:srcRect/>
            <a:stretch>
              <a:fillRect/>
            </a:stretch>
          </p:blipFill>
          <p:spPr>
            <a:xfrm>
              <a:off x="3325671" y="5783822"/>
              <a:ext cx="3541340" cy="2903899"/>
            </a:xfrm>
            <a:prstGeom prst="rect">
              <a:avLst/>
            </a:prstGeom>
          </p:spPr>
        </p:pic>
        <p:pic>
          <p:nvPicPr>
            <p:cNvPr id="7" name="Picture 7"/>
            <p:cNvPicPr>
              <a:picLocks noChangeAspect="1"/>
            </p:cNvPicPr>
            <p:nvPr/>
          </p:nvPicPr>
          <p:blipFill>
            <a:blip r:embed="rId3"/>
            <a:srcRect/>
            <a:stretch>
              <a:fillRect/>
            </a:stretch>
          </p:blipFill>
          <p:spPr>
            <a:xfrm>
              <a:off x="0" y="5782057"/>
              <a:ext cx="3541340" cy="2903899"/>
            </a:xfrm>
            <a:prstGeom prst="rect">
              <a:avLst/>
            </a:prstGeom>
          </p:spPr>
        </p:pic>
        <p:pic>
          <p:nvPicPr>
            <p:cNvPr id="8" name="Picture 8"/>
            <p:cNvPicPr>
              <a:picLocks noChangeAspect="1"/>
            </p:cNvPicPr>
            <p:nvPr/>
          </p:nvPicPr>
          <p:blipFill>
            <a:blip r:embed="rId4"/>
            <a:srcRect/>
            <a:stretch>
              <a:fillRect/>
            </a:stretch>
          </p:blipFill>
          <p:spPr>
            <a:xfrm rot="-10800000">
              <a:off x="5096341" y="22655"/>
              <a:ext cx="3325671" cy="2879923"/>
            </a:xfrm>
            <a:prstGeom prst="rect">
              <a:avLst/>
            </a:prstGeom>
          </p:spPr>
        </p:pic>
        <p:pic>
          <p:nvPicPr>
            <p:cNvPr id="9" name="Picture 9"/>
            <p:cNvPicPr>
              <a:picLocks noChangeAspect="1"/>
            </p:cNvPicPr>
            <p:nvPr/>
          </p:nvPicPr>
          <p:blipFill>
            <a:blip r:embed="rId4"/>
            <a:srcRect/>
            <a:stretch>
              <a:fillRect/>
            </a:stretch>
          </p:blipFill>
          <p:spPr>
            <a:xfrm rot="-10800000">
              <a:off x="3433506" y="2903899"/>
              <a:ext cx="3325671" cy="2879923"/>
            </a:xfrm>
            <a:prstGeom prst="rect">
              <a:avLst/>
            </a:prstGeom>
          </p:spPr>
        </p:pic>
        <p:pic>
          <p:nvPicPr>
            <p:cNvPr id="10" name="Picture 10"/>
            <p:cNvPicPr>
              <a:picLocks noChangeAspect="1"/>
            </p:cNvPicPr>
            <p:nvPr/>
          </p:nvPicPr>
          <p:blipFill>
            <a:blip r:embed="rId5"/>
            <a:srcRect/>
            <a:stretch>
              <a:fillRect/>
            </a:stretch>
          </p:blipFill>
          <p:spPr>
            <a:xfrm>
              <a:off x="4988507" y="2903899"/>
              <a:ext cx="3541340" cy="2903899"/>
            </a:xfrm>
            <a:prstGeom prst="rect">
              <a:avLst/>
            </a:prstGeom>
          </p:spPr>
        </p:pic>
        <p:pic>
          <p:nvPicPr>
            <p:cNvPr id="11" name="Picture 11"/>
            <p:cNvPicPr>
              <a:picLocks noChangeAspect="1"/>
            </p:cNvPicPr>
            <p:nvPr/>
          </p:nvPicPr>
          <p:blipFill>
            <a:blip r:embed="rId4"/>
            <a:srcRect/>
            <a:stretch>
              <a:fillRect/>
            </a:stretch>
          </p:blipFill>
          <p:spPr>
            <a:xfrm rot="-10800000">
              <a:off x="1770670" y="5797132"/>
              <a:ext cx="3325671" cy="2879923"/>
            </a:xfrm>
            <a:prstGeom prst="rect">
              <a:avLst/>
            </a:prstGeom>
          </p:spPr>
        </p:pic>
        <p:pic>
          <p:nvPicPr>
            <p:cNvPr id="12" name="Picture 12"/>
            <p:cNvPicPr>
              <a:picLocks noChangeAspect="1"/>
            </p:cNvPicPr>
            <p:nvPr/>
          </p:nvPicPr>
          <p:blipFill>
            <a:blip r:embed="rId3"/>
            <a:srcRect/>
            <a:stretch>
              <a:fillRect/>
            </a:stretch>
          </p:blipFill>
          <p:spPr>
            <a:xfrm>
              <a:off x="4988507" y="2903899"/>
              <a:ext cx="3541340" cy="2903899"/>
            </a:xfrm>
            <a:prstGeom prst="rect">
              <a:avLst/>
            </a:prstGeom>
          </p:spPr>
        </p:pic>
        <p:pic>
          <p:nvPicPr>
            <p:cNvPr id="13" name="Picture 13"/>
            <p:cNvPicPr>
              <a:picLocks noChangeAspect="1"/>
            </p:cNvPicPr>
            <p:nvPr/>
          </p:nvPicPr>
          <p:blipFill>
            <a:blip r:embed="rId4"/>
            <a:srcRect/>
            <a:stretch>
              <a:fillRect/>
            </a:stretch>
          </p:blipFill>
          <p:spPr>
            <a:xfrm rot="-10800000">
              <a:off x="1770670" y="22655"/>
              <a:ext cx="3325671" cy="2879923"/>
            </a:xfrm>
            <a:prstGeom prst="rect">
              <a:avLst/>
            </a:prstGeom>
          </p:spPr>
        </p:pic>
        <p:pic>
          <p:nvPicPr>
            <p:cNvPr id="14" name="Picture 14"/>
            <p:cNvPicPr>
              <a:picLocks noChangeAspect="1"/>
            </p:cNvPicPr>
            <p:nvPr/>
          </p:nvPicPr>
          <p:blipFill>
            <a:blip r:embed="rId6"/>
            <a:srcRect/>
            <a:stretch>
              <a:fillRect/>
            </a:stretch>
          </p:blipFill>
          <p:spPr>
            <a:xfrm rot="-10800000">
              <a:off x="3433506" y="2903899"/>
              <a:ext cx="3325671" cy="2879923"/>
            </a:xfrm>
            <a:prstGeom prst="rect">
              <a:avLst/>
            </a:prstGeom>
          </p:spPr>
        </p:pic>
        <p:pic>
          <p:nvPicPr>
            <p:cNvPr id="15" name="Picture 15"/>
            <p:cNvPicPr>
              <a:picLocks noChangeAspect="1"/>
            </p:cNvPicPr>
            <p:nvPr/>
          </p:nvPicPr>
          <p:blipFill>
            <a:blip r:embed="rId4"/>
            <a:srcRect/>
            <a:stretch>
              <a:fillRect/>
            </a:stretch>
          </p:blipFill>
          <p:spPr>
            <a:xfrm rot="-10800000">
              <a:off x="5096341" y="5797132"/>
              <a:ext cx="3325671" cy="2879923"/>
            </a:xfrm>
            <a:prstGeom prst="rect">
              <a:avLst/>
            </a:prstGeom>
          </p:spPr>
        </p:pic>
      </p:grpSp>
      <p:pic>
        <p:nvPicPr>
          <p:cNvPr id="19" name="Picture 19"/>
          <p:cNvPicPr>
            <a:picLocks noChangeAspect="1"/>
          </p:cNvPicPr>
          <p:nvPr/>
        </p:nvPicPr>
        <p:blipFill>
          <a:blip r:embed="rId7"/>
          <a:srcRect/>
          <a:stretch>
            <a:fillRect/>
          </a:stretch>
        </p:blipFill>
        <p:spPr>
          <a:xfrm>
            <a:off x="188304" y="177375"/>
            <a:ext cx="1369959" cy="1337423"/>
          </a:xfrm>
          <a:prstGeom prst="rect">
            <a:avLst/>
          </a:prstGeom>
        </p:spPr>
      </p:pic>
      <p:pic>
        <p:nvPicPr>
          <p:cNvPr id="20" name="Picture 20"/>
          <p:cNvPicPr>
            <a:picLocks noChangeAspect="1"/>
          </p:cNvPicPr>
          <p:nvPr/>
        </p:nvPicPr>
        <p:blipFill>
          <a:blip r:embed="rId8"/>
          <a:srcRect/>
          <a:stretch>
            <a:fillRect/>
          </a:stretch>
        </p:blipFill>
        <p:spPr>
          <a:xfrm>
            <a:off x="188304" y="5377226"/>
            <a:ext cx="879046" cy="818422"/>
          </a:xfrm>
          <a:prstGeom prst="rect">
            <a:avLst/>
          </a:prstGeom>
        </p:spPr>
      </p:pic>
      <p:sp>
        <p:nvSpPr>
          <p:cNvPr id="16" name="Title 15">
            <a:extLst>
              <a:ext uri="{FF2B5EF4-FFF2-40B4-BE49-F238E27FC236}">
                <a16:creationId xmlns:a16="http://schemas.microsoft.com/office/drawing/2014/main" id="{BDE00ADD-2E41-44BC-BE5E-DA892E4FFB28}"/>
              </a:ext>
            </a:extLst>
          </p:cNvPr>
          <p:cNvSpPr>
            <a:spLocks noGrp="1"/>
          </p:cNvSpPr>
          <p:nvPr>
            <p:ph type="ctrTitle"/>
          </p:nvPr>
        </p:nvSpPr>
        <p:spPr/>
        <p:txBody>
          <a:bodyPr/>
          <a:lstStyle/>
          <a:p>
            <a:r>
              <a:rPr lang="en-GB" b="1" dirty="0">
                <a:solidFill>
                  <a:srgbClr val="002060"/>
                </a:solidFill>
                <a:latin typeface="Abadi" panose="020B0604020104020204" pitchFamily="34" charset="0"/>
              </a:rPr>
              <a:t>Cyber4Dev</a:t>
            </a:r>
          </a:p>
        </p:txBody>
      </p:sp>
      <p:sp>
        <p:nvSpPr>
          <p:cNvPr id="17" name="Subtitle 16">
            <a:extLst>
              <a:ext uri="{FF2B5EF4-FFF2-40B4-BE49-F238E27FC236}">
                <a16:creationId xmlns:a16="http://schemas.microsoft.com/office/drawing/2014/main" id="{E0404E89-1BAB-47FD-A6F1-32B5C18E5698}"/>
              </a:ext>
            </a:extLst>
          </p:cNvPr>
          <p:cNvSpPr>
            <a:spLocks noGrp="1"/>
          </p:cNvSpPr>
          <p:nvPr>
            <p:ph type="subTitle" idx="1"/>
          </p:nvPr>
        </p:nvSpPr>
        <p:spPr/>
        <p:txBody>
          <a:bodyPr>
            <a:normAutofit/>
          </a:bodyPr>
          <a:lstStyle/>
          <a:p>
            <a:r>
              <a:rPr lang="en-GB" sz="2400" dirty="0" err="1">
                <a:latin typeface="Abadi" panose="020B0604020104020204" pitchFamily="34" charset="0"/>
              </a:rPr>
              <a:t>Coordinación</a:t>
            </a:r>
            <a:r>
              <a:rPr lang="en-GB" sz="2400" dirty="0">
                <a:latin typeface="Abadi" panose="020B0604020104020204" pitchFamily="34" charset="0"/>
              </a:rPr>
              <a:t> y </a:t>
            </a:r>
            <a:r>
              <a:rPr lang="en-GB" sz="2400" dirty="0" err="1">
                <a:latin typeface="Abadi" panose="020B0604020104020204" pitchFamily="34" charset="0"/>
              </a:rPr>
              <a:t>Gestión</a:t>
            </a:r>
            <a:r>
              <a:rPr lang="en-GB" sz="2400" dirty="0">
                <a:latin typeface="Abadi" panose="020B0604020104020204" pitchFamily="34" charset="0"/>
              </a:rPr>
              <a:t> de </a:t>
            </a:r>
            <a:r>
              <a:rPr lang="en-GB" sz="2400" dirty="0" err="1">
                <a:latin typeface="Abadi" panose="020B0604020104020204" pitchFamily="34" charset="0"/>
              </a:rPr>
              <a:t>Incidentes</a:t>
            </a:r>
            <a:r>
              <a:rPr lang="en-GB" sz="2400" dirty="0">
                <a:latin typeface="Abadi" panose="020B0604020104020204" pitchFamily="34" charset="0"/>
              </a:rPr>
              <a:t> de </a:t>
            </a:r>
            <a:r>
              <a:rPr lang="en-GB" sz="2400" dirty="0" err="1">
                <a:latin typeface="Abadi" panose="020B0604020104020204" pitchFamily="34" charset="0"/>
              </a:rPr>
              <a:t>Ciberseguridad</a:t>
            </a:r>
            <a:endParaRPr lang="en-GB" sz="2400" dirty="0">
              <a:latin typeface="Abadi" panose="020B0604020104020204" pitchFamily="34" charset="0"/>
            </a:endParaRPr>
          </a:p>
          <a:p>
            <a:r>
              <a:rPr lang="en-GB" sz="2400" dirty="0" err="1">
                <a:latin typeface="Abadi" panose="020B0604020104020204" pitchFamily="34" charset="0"/>
              </a:rPr>
              <a:t>Caso</a:t>
            </a:r>
            <a:r>
              <a:rPr lang="en-GB" sz="2400" dirty="0">
                <a:latin typeface="Abadi" panose="020B0604020104020204" pitchFamily="34" charset="0"/>
              </a:rPr>
              <a:t>: Costa Rica Abril,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371600" y="6985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Situación</a:t>
            </a:r>
            <a:r>
              <a:rPr lang="en-GB" b="1" dirty="0">
                <a:solidFill>
                  <a:srgbClr val="002060"/>
                </a:solidFill>
                <a:latin typeface="Abadi" panose="020B0604020104020204" pitchFamily="34" charset="0"/>
              </a:rPr>
              <a:t> actual</a:t>
            </a: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pic>
        <p:nvPicPr>
          <p:cNvPr id="5" name="Picture 4"/>
          <p:cNvPicPr>
            <a:picLocks noChangeAspect="1"/>
          </p:cNvPicPr>
          <p:nvPr/>
        </p:nvPicPr>
        <p:blipFill>
          <a:blip r:embed="rId4"/>
          <a:stretch>
            <a:fillRect/>
          </a:stretch>
        </p:blipFill>
        <p:spPr>
          <a:xfrm>
            <a:off x="300037" y="1708655"/>
            <a:ext cx="2143125" cy="2143125"/>
          </a:xfrm>
          <a:prstGeom prst="rect">
            <a:avLst/>
          </a:prstGeom>
        </p:spPr>
      </p:pic>
      <p:sp>
        <p:nvSpPr>
          <p:cNvPr id="6" name="TextBox 5">
            <a:extLst>
              <a:ext uri="{FF2B5EF4-FFF2-40B4-BE49-F238E27FC236}">
                <a16:creationId xmlns:a16="http://schemas.microsoft.com/office/drawing/2014/main" id="{D9EA9825-542E-467D-947F-1A6C7A842331}"/>
              </a:ext>
            </a:extLst>
          </p:cNvPr>
          <p:cNvSpPr txBox="1"/>
          <p:nvPr/>
        </p:nvSpPr>
        <p:spPr>
          <a:xfrm>
            <a:off x="3276600" y="1733824"/>
            <a:ext cx="6775469" cy="2308324"/>
          </a:xfrm>
          <a:prstGeom prst="rect">
            <a:avLst/>
          </a:prstGeom>
          <a:noFill/>
        </p:spPr>
        <p:txBody>
          <a:bodyPr wrap="square" rtlCol="0">
            <a:spAutoFit/>
          </a:bodyPr>
          <a:lstStyle/>
          <a:p>
            <a:pPr lvl="0"/>
            <a:r>
              <a:rPr lang="es-ES" sz="2800" b="1" dirty="0">
                <a:solidFill>
                  <a:srgbClr val="0070C0"/>
                </a:solidFill>
                <a:latin typeface="Montserrat"/>
              </a:rPr>
              <a:t>En el ultimo año,</a:t>
            </a:r>
            <a:br>
              <a:rPr lang="es-ES" sz="2800" b="1" dirty="0">
                <a:solidFill>
                  <a:srgbClr val="0070C0"/>
                </a:solidFill>
                <a:latin typeface="Montserrat"/>
              </a:rPr>
            </a:br>
            <a:r>
              <a:rPr lang="es-ES" sz="6000" b="1" dirty="0">
                <a:solidFill>
                  <a:srgbClr val="0070C0"/>
                </a:solidFill>
                <a:latin typeface="Montserrat"/>
              </a:rPr>
              <a:t>más de la mitad</a:t>
            </a:r>
            <a:r>
              <a:rPr lang="es-ES" sz="2800" b="1" dirty="0">
                <a:solidFill>
                  <a:srgbClr val="0070C0"/>
                </a:solidFill>
                <a:latin typeface="Montserrat"/>
              </a:rPr>
              <a:t> </a:t>
            </a:r>
          </a:p>
          <a:p>
            <a:pPr lvl="0"/>
            <a:r>
              <a:rPr lang="es-ES" sz="2800" b="1" dirty="0">
                <a:solidFill>
                  <a:srgbClr val="0070C0"/>
                </a:solidFill>
                <a:latin typeface="Montserrat"/>
              </a:rPr>
              <a:t>de las empresas reportó una filtración significativa de datos</a:t>
            </a:r>
            <a:endParaRPr kumimoji="0" lang="en-US" sz="2800" b="1" i="0" u="none" strike="noStrike" kern="1200" cap="none" spc="0" normalizeH="0" baseline="0" noProof="0" dirty="0">
              <a:ln>
                <a:noFill/>
              </a:ln>
              <a:solidFill>
                <a:srgbClr val="0070C0"/>
              </a:solidFill>
              <a:effectLst/>
              <a:uLnTx/>
              <a:uFillTx/>
              <a:latin typeface="Montserrat"/>
            </a:endParaRPr>
          </a:p>
        </p:txBody>
      </p:sp>
      <p:sp>
        <p:nvSpPr>
          <p:cNvPr id="7" name="Rectangle 6">
            <a:extLst>
              <a:ext uri="{FF2B5EF4-FFF2-40B4-BE49-F238E27FC236}">
                <a16:creationId xmlns:a16="http://schemas.microsoft.com/office/drawing/2014/main" id="{9B11EC59-5B64-44C3-9D92-29A9870ADD11}"/>
              </a:ext>
            </a:extLst>
          </p:cNvPr>
          <p:cNvSpPr/>
          <p:nvPr/>
        </p:nvSpPr>
        <p:spPr>
          <a:xfrm>
            <a:off x="3276600" y="4042148"/>
            <a:ext cx="6540907" cy="508344"/>
          </a:xfrm>
          <a:prstGeom prst="rect">
            <a:avLst/>
          </a:prstGeom>
          <a:noFill/>
        </p:spPr>
        <p:txBody>
          <a:bodyPr wrap="square" lIns="91440" tIns="45720" rIns="91440" bIns="45720" anchor="t">
            <a:spAutoFit/>
          </a:bodyPr>
          <a:lstStyle/>
          <a:p>
            <a:pPr lvl="0">
              <a:lnSpc>
                <a:spcPct val="200000"/>
              </a:lnSpc>
            </a:pPr>
            <a:r>
              <a:rPr lang="en-US" sz="1600" dirty="0">
                <a:solidFill>
                  <a:srgbClr val="0070C0"/>
                </a:solidFill>
                <a:latin typeface="Montserrat" pitchFamily="2" charset="77"/>
              </a:rPr>
              <a:t>Fuente: Cyber Resilient Organization Study 2021 - Global</a:t>
            </a:r>
          </a:p>
        </p:txBody>
      </p:sp>
    </p:spTree>
    <p:extLst>
      <p:ext uri="{BB962C8B-B14F-4D97-AF65-F5344CB8AC3E}">
        <p14:creationId xmlns:p14="http://schemas.microsoft.com/office/powerpoint/2010/main" val="2420831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371600" y="6985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Situación</a:t>
            </a:r>
            <a:r>
              <a:rPr lang="en-GB" b="1" dirty="0">
                <a:solidFill>
                  <a:srgbClr val="002060"/>
                </a:solidFill>
                <a:latin typeface="Abadi" panose="020B0604020104020204" pitchFamily="34" charset="0"/>
              </a:rPr>
              <a:t> actual</a:t>
            </a: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pic>
        <p:nvPicPr>
          <p:cNvPr id="5" name="Picture 4"/>
          <p:cNvPicPr>
            <a:picLocks noChangeAspect="1"/>
          </p:cNvPicPr>
          <p:nvPr/>
        </p:nvPicPr>
        <p:blipFill>
          <a:blip r:embed="rId4"/>
          <a:stretch>
            <a:fillRect/>
          </a:stretch>
        </p:blipFill>
        <p:spPr>
          <a:xfrm>
            <a:off x="300037" y="1708655"/>
            <a:ext cx="2143125" cy="2143125"/>
          </a:xfrm>
          <a:prstGeom prst="rect">
            <a:avLst/>
          </a:prstGeom>
        </p:spPr>
      </p:pic>
      <p:sp>
        <p:nvSpPr>
          <p:cNvPr id="6" name="TextBox 5">
            <a:extLst>
              <a:ext uri="{FF2B5EF4-FFF2-40B4-BE49-F238E27FC236}">
                <a16:creationId xmlns:a16="http://schemas.microsoft.com/office/drawing/2014/main" id="{D9EA9825-542E-467D-947F-1A6C7A842331}"/>
              </a:ext>
            </a:extLst>
          </p:cNvPr>
          <p:cNvSpPr txBox="1"/>
          <p:nvPr/>
        </p:nvSpPr>
        <p:spPr>
          <a:xfrm>
            <a:off x="3276600" y="1790088"/>
            <a:ext cx="6775469" cy="1877437"/>
          </a:xfrm>
          <a:prstGeom prst="rect">
            <a:avLst/>
          </a:prstGeom>
          <a:noFill/>
        </p:spPr>
        <p:txBody>
          <a:bodyPr wrap="square" rtlCol="0">
            <a:spAutoFit/>
          </a:bodyPr>
          <a:lstStyle/>
          <a:p>
            <a:pPr lvl="0"/>
            <a:r>
              <a:rPr lang="es-ES" sz="6000" b="1" dirty="0" err="1">
                <a:solidFill>
                  <a:srgbClr val="0070C0"/>
                </a:solidFill>
                <a:latin typeface="Montserrat"/>
              </a:rPr>
              <a:t>Ransomware</a:t>
            </a:r>
            <a:br>
              <a:rPr lang="es-ES" sz="2800" b="1" dirty="0">
                <a:solidFill>
                  <a:srgbClr val="0070C0"/>
                </a:solidFill>
                <a:latin typeface="Montserrat"/>
              </a:rPr>
            </a:br>
            <a:r>
              <a:rPr lang="es-ES" sz="2800" b="1" dirty="0">
                <a:solidFill>
                  <a:srgbClr val="0070C0"/>
                </a:solidFill>
                <a:latin typeface="Montserrat"/>
              </a:rPr>
              <a:t>El principal tipo de ataque en Latinoamérica</a:t>
            </a:r>
            <a:endParaRPr kumimoji="0" lang="en-US" sz="2800" b="1" i="0" u="none" strike="noStrike" kern="1200" cap="none" spc="0" normalizeH="0" baseline="0" noProof="0" dirty="0">
              <a:ln>
                <a:noFill/>
              </a:ln>
              <a:solidFill>
                <a:srgbClr val="0070C0"/>
              </a:solidFill>
              <a:effectLst/>
              <a:uLnTx/>
              <a:uFillTx/>
              <a:latin typeface="Montserrat"/>
            </a:endParaRPr>
          </a:p>
        </p:txBody>
      </p:sp>
      <p:sp>
        <p:nvSpPr>
          <p:cNvPr id="7" name="Rectangle 6">
            <a:extLst>
              <a:ext uri="{FF2B5EF4-FFF2-40B4-BE49-F238E27FC236}">
                <a16:creationId xmlns:a16="http://schemas.microsoft.com/office/drawing/2014/main" id="{9B11EC59-5B64-44C3-9D92-29A9870ADD11}"/>
              </a:ext>
            </a:extLst>
          </p:cNvPr>
          <p:cNvSpPr/>
          <p:nvPr/>
        </p:nvSpPr>
        <p:spPr>
          <a:xfrm>
            <a:off x="3276600" y="3597608"/>
            <a:ext cx="6540907" cy="508344"/>
          </a:xfrm>
          <a:prstGeom prst="rect">
            <a:avLst/>
          </a:prstGeom>
          <a:noFill/>
        </p:spPr>
        <p:txBody>
          <a:bodyPr wrap="square" lIns="91440" tIns="45720" rIns="91440" bIns="45720" anchor="t">
            <a:spAutoFit/>
          </a:bodyPr>
          <a:lstStyle/>
          <a:p>
            <a:pPr lvl="0">
              <a:lnSpc>
                <a:spcPct val="200000"/>
              </a:lnSpc>
            </a:pPr>
            <a:r>
              <a:rPr lang="en-US" sz="1600" dirty="0">
                <a:solidFill>
                  <a:srgbClr val="0070C0"/>
                </a:solidFill>
                <a:latin typeface="Montserrat" pitchFamily="2" charset="77"/>
              </a:rPr>
              <a:t>Fuente: IBM Security X-Force Threat Intelligence Index 2022</a:t>
            </a:r>
          </a:p>
        </p:txBody>
      </p:sp>
    </p:spTree>
    <p:extLst>
      <p:ext uri="{BB962C8B-B14F-4D97-AF65-F5344CB8AC3E}">
        <p14:creationId xmlns:p14="http://schemas.microsoft.com/office/powerpoint/2010/main" val="418683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371600" y="6985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Situación</a:t>
            </a:r>
            <a:r>
              <a:rPr lang="en-GB" b="1" dirty="0">
                <a:solidFill>
                  <a:srgbClr val="002060"/>
                </a:solidFill>
                <a:latin typeface="Abadi" panose="020B0604020104020204" pitchFamily="34" charset="0"/>
              </a:rPr>
              <a:t> actual</a:t>
            </a: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pic>
        <p:nvPicPr>
          <p:cNvPr id="8" name="Content Placeholder 3" descr="Graphical user interface&#10;&#10;Description automatically generated">
            <a:extLst>
              <a:ext uri="{FF2B5EF4-FFF2-40B4-BE49-F238E27FC236}">
                <a16:creationId xmlns:a16="http://schemas.microsoft.com/office/drawing/2014/main" id="{2676F382-3F28-5737-27B9-849C968D9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590800" y="1514798"/>
            <a:ext cx="6794509" cy="3838897"/>
          </a:xfrm>
          <a:prstGeom prst="rect">
            <a:avLst/>
          </a:prstGeom>
          <a:noFill/>
        </p:spPr>
      </p:pic>
      <p:sp>
        <p:nvSpPr>
          <p:cNvPr id="9" name="TextBox 8">
            <a:extLst>
              <a:ext uri="{FF2B5EF4-FFF2-40B4-BE49-F238E27FC236}">
                <a16:creationId xmlns:a16="http://schemas.microsoft.com/office/drawing/2014/main" id="{DC924982-7E0E-6ABE-CC3A-2CD0D5339902}"/>
              </a:ext>
            </a:extLst>
          </p:cNvPr>
          <p:cNvSpPr txBox="1"/>
          <p:nvPr/>
        </p:nvSpPr>
        <p:spPr>
          <a:xfrm>
            <a:off x="2590800" y="5109385"/>
            <a:ext cx="222250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001" sz="1000" b="0" i="0" u="none" strike="noStrike" kern="0" cap="none" spc="0" normalizeH="0" baseline="0" noProof="0" dirty="0">
                <a:ln>
                  <a:noFill/>
                </a:ln>
                <a:solidFill>
                  <a:prstClr val="black"/>
                </a:solidFill>
                <a:effectLst/>
                <a:uLnTx/>
                <a:uFillTx/>
              </a:rPr>
              <a:t>Fuente: CCN-CERT</a:t>
            </a:r>
            <a:endParaRPr kumimoji="0" lang="es-CR" sz="1000" b="0" i="0" u="none" strike="noStrike" kern="0" cap="none" spc="0" normalizeH="0" baseline="0" noProof="0" dirty="0">
              <a:ln>
                <a:noFill/>
              </a:ln>
              <a:solidFill>
                <a:prstClr val="black"/>
              </a:solidFill>
              <a:effectLst/>
              <a:uLnTx/>
              <a:uFillTx/>
            </a:endParaRPr>
          </a:p>
        </p:txBody>
      </p:sp>
      <p:sp>
        <p:nvSpPr>
          <p:cNvPr id="10" name="TextBox 9"/>
          <p:cNvSpPr txBox="1"/>
          <p:nvPr/>
        </p:nvSpPr>
        <p:spPr>
          <a:xfrm>
            <a:off x="188304" y="1761019"/>
            <a:ext cx="2707296" cy="3970318"/>
          </a:xfrm>
          <a:prstGeom prst="rect">
            <a:avLst/>
          </a:prstGeom>
          <a:noFill/>
        </p:spPr>
        <p:txBody>
          <a:bodyPr wrap="square" rtlCol="0">
            <a:spAutoFit/>
          </a:bodyPr>
          <a:lstStyle/>
          <a:p>
            <a:pPr marL="285750" indent="-285750">
              <a:buFont typeface="Arial" panose="020B0604020202020204" pitchFamily="34" charset="0"/>
              <a:buChar char="•"/>
            </a:pPr>
            <a:r>
              <a:rPr lang="es-CR" dirty="0">
                <a:solidFill>
                  <a:srgbClr val="002060"/>
                </a:solidFill>
              </a:rPr>
              <a:t>Crimen organizado</a:t>
            </a:r>
          </a:p>
          <a:p>
            <a:pPr marL="285750" indent="-285750">
              <a:buFont typeface="Arial" panose="020B0604020202020204" pitchFamily="34" charset="0"/>
              <a:buChar char="•"/>
            </a:pPr>
            <a:r>
              <a:rPr lang="es-CR" dirty="0">
                <a:solidFill>
                  <a:srgbClr val="002060"/>
                </a:solidFill>
              </a:rPr>
              <a:t>Funcionan como una empresa</a:t>
            </a:r>
          </a:p>
          <a:p>
            <a:pPr marL="285750" indent="-285750">
              <a:buFont typeface="Arial" panose="020B0604020202020204" pitchFamily="34" charset="0"/>
              <a:buChar char="•"/>
            </a:pPr>
            <a:r>
              <a:rPr lang="es-CR" dirty="0">
                <a:solidFill>
                  <a:srgbClr val="002060"/>
                </a:solidFill>
              </a:rPr>
              <a:t>Herramientas de mercadeo para determinar sus objetivos (Ejemplo)</a:t>
            </a:r>
          </a:p>
          <a:p>
            <a:pPr marL="285750" indent="-285750">
              <a:buFont typeface="Arial" panose="020B0604020202020204" pitchFamily="34" charset="0"/>
              <a:buChar char="•"/>
            </a:pPr>
            <a:r>
              <a:rPr lang="es-CR" dirty="0">
                <a:solidFill>
                  <a:srgbClr val="002060"/>
                </a:solidFill>
              </a:rPr>
              <a:t>Latinoamérica ¿</a:t>
            </a:r>
            <a:r>
              <a:rPr lang="es-CR" dirty="0" err="1">
                <a:solidFill>
                  <a:srgbClr val="002060"/>
                </a:solidFill>
              </a:rPr>
              <a:t>sandbox</a:t>
            </a:r>
            <a:r>
              <a:rPr lang="es-CR" dirty="0">
                <a:solidFill>
                  <a:srgbClr val="002060"/>
                </a:solidFill>
              </a:rPr>
              <a:t> para estos </a:t>
            </a:r>
            <a:r>
              <a:rPr lang="es-CR" dirty="0" err="1">
                <a:solidFill>
                  <a:srgbClr val="002060"/>
                </a:solidFill>
              </a:rPr>
              <a:t>ciber</a:t>
            </a:r>
            <a:r>
              <a:rPr lang="es-CR" dirty="0">
                <a:solidFill>
                  <a:srgbClr val="002060"/>
                </a:solidFill>
              </a:rPr>
              <a:t> delincuentes?</a:t>
            </a:r>
            <a:endParaRPr lang="es-ES" dirty="0">
              <a:solidFill>
                <a:srgbClr val="002060"/>
              </a:solidFill>
            </a:endParaRPr>
          </a:p>
          <a:p>
            <a:pPr marL="285750" indent="-285750">
              <a:buFont typeface="Arial" panose="020B0604020202020204" pitchFamily="34" charset="0"/>
              <a:buChar char="•"/>
            </a:pPr>
            <a:endParaRPr lang="es-ES" dirty="0">
              <a:solidFill>
                <a:srgbClr val="002060"/>
              </a:solidFill>
            </a:endParaRPr>
          </a:p>
          <a:p>
            <a:pPr marL="285750" indent="-285750">
              <a:buFont typeface="Arial" panose="020B0604020202020204" pitchFamily="34" charset="0"/>
              <a:buChar char="•"/>
            </a:pPr>
            <a:endParaRPr lang="es-CR" dirty="0">
              <a:solidFill>
                <a:srgbClr val="002060"/>
              </a:solidFill>
            </a:endParaRPr>
          </a:p>
          <a:p>
            <a:endParaRPr lang="es-CR" dirty="0">
              <a:solidFill>
                <a:srgbClr val="002060"/>
              </a:solidFill>
            </a:endParaRPr>
          </a:p>
          <a:p>
            <a:endParaRPr lang="es-CR" dirty="0">
              <a:solidFill>
                <a:srgbClr val="002060"/>
              </a:solidFill>
            </a:endParaRPr>
          </a:p>
        </p:txBody>
      </p:sp>
    </p:spTree>
    <p:extLst>
      <p:ext uri="{BB962C8B-B14F-4D97-AF65-F5344CB8AC3E}">
        <p14:creationId xmlns:p14="http://schemas.microsoft.com/office/powerpoint/2010/main" val="230650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2808"/>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Situación</a:t>
            </a:r>
            <a:r>
              <a:rPr lang="en-GB" b="1" dirty="0">
                <a:solidFill>
                  <a:srgbClr val="002060"/>
                </a:solidFill>
                <a:latin typeface="Abadi" panose="020B0604020104020204" pitchFamily="34" charset="0"/>
              </a:rPr>
              <a:t> actual</a:t>
            </a: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pic>
        <p:nvPicPr>
          <p:cNvPr id="5" name="Picture 2" descr="World Economic Forum">
            <a:extLst>
              <a:ext uri="{FF2B5EF4-FFF2-40B4-BE49-F238E27FC236}">
                <a16:creationId xmlns:a16="http://schemas.microsoft.com/office/drawing/2014/main" id="{1F97A915-F529-BA4D-FC6E-D4DD92DF4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029227"/>
            <a:ext cx="2052872" cy="112097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11">
            <a:extLst>
              <a:ext uri="{FF2B5EF4-FFF2-40B4-BE49-F238E27FC236}">
                <a16:creationId xmlns:a16="http://schemas.microsoft.com/office/drawing/2014/main" id="{71992E54-D068-AFEC-8008-528B0C141D51}"/>
              </a:ext>
            </a:extLst>
          </p:cNvPr>
          <p:cNvSpPr txBox="1"/>
          <p:nvPr/>
        </p:nvSpPr>
        <p:spPr>
          <a:xfrm>
            <a:off x="718557" y="3244955"/>
            <a:ext cx="768159" cy="438453"/>
          </a:xfrm>
          <a:prstGeom prst="rect">
            <a:avLst/>
          </a:prstGeom>
          <a:noFill/>
        </p:spPr>
        <p:txBody>
          <a:bodyPr wrap="none" rtlCol="0">
            <a:spAutoFit/>
          </a:bodyPr>
          <a:lstStyle/>
          <a:p>
            <a:pPr algn="ctr" defTabSz="856793"/>
            <a:r>
              <a:rPr lang="es-CR" sz="2249" b="1" dirty="0">
                <a:solidFill>
                  <a:prstClr val="black"/>
                </a:solidFill>
                <a:latin typeface="Calibri" panose="020F0502020204030204"/>
              </a:rPr>
              <a:t>2022</a:t>
            </a:r>
          </a:p>
        </p:txBody>
      </p:sp>
      <p:pic>
        <p:nvPicPr>
          <p:cNvPr id="7" name="Imagen 5">
            <a:extLst>
              <a:ext uri="{FF2B5EF4-FFF2-40B4-BE49-F238E27FC236}">
                <a16:creationId xmlns:a16="http://schemas.microsoft.com/office/drawing/2014/main" id="{5D18CD8B-4727-EE02-FE0C-212BADFA064A}"/>
              </a:ext>
            </a:extLst>
          </p:cNvPr>
          <p:cNvPicPr>
            <a:picLocks noChangeAspect="1"/>
          </p:cNvPicPr>
          <p:nvPr/>
        </p:nvPicPr>
        <p:blipFill>
          <a:blip r:embed="rId5"/>
          <a:stretch>
            <a:fillRect/>
          </a:stretch>
        </p:blipFill>
        <p:spPr>
          <a:xfrm>
            <a:off x="4152900" y="912387"/>
            <a:ext cx="3124200" cy="4469695"/>
          </a:xfrm>
          <a:prstGeom prst="rect">
            <a:avLst/>
          </a:prstGeom>
        </p:spPr>
      </p:pic>
    </p:spTree>
    <p:extLst>
      <p:ext uri="{BB962C8B-B14F-4D97-AF65-F5344CB8AC3E}">
        <p14:creationId xmlns:p14="http://schemas.microsoft.com/office/powerpoint/2010/main" val="284019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44773"/>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Situación</a:t>
            </a:r>
            <a:r>
              <a:rPr lang="en-GB" b="1" dirty="0">
                <a:solidFill>
                  <a:srgbClr val="002060"/>
                </a:solidFill>
                <a:latin typeface="Abadi" panose="020B0604020104020204" pitchFamily="34" charset="0"/>
              </a:rPr>
              <a:t> actual</a:t>
            </a: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pic>
        <p:nvPicPr>
          <p:cNvPr id="5" name="Picture 2" descr="World Economic Forum">
            <a:extLst>
              <a:ext uri="{FF2B5EF4-FFF2-40B4-BE49-F238E27FC236}">
                <a16:creationId xmlns:a16="http://schemas.microsoft.com/office/drawing/2014/main" id="{1F97A915-F529-BA4D-FC6E-D4DD92DF4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029227"/>
            <a:ext cx="2052872" cy="112097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11">
            <a:extLst>
              <a:ext uri="{FF2B5EF4-FFF2-40B4-BE49-F238E27FC236}">
                <a16:creationId xmlns:a16="http://schemas.microsoft.com/office/drawing/2014/main" id="{71992E54-D068-AFEC-8008-528B0C141D51}"/>
              </a:ext>
            </a:extLst>
          </p:cNvPr>
          <p:cNvSpPr txBox="1"/>
          <p:nvPr/>
        </p:nvSpPr>
        <p:spPr>
          <a:xfrm>
            <a:off x="718557" y="3244955"/>
            <a:ext cx="768159" cy="438453"/>
          </a:xfrm>
          <a:prstGeom prst="rect">
            <a:avLst/>
          </a:prstGeom>
          <a:noFill/>
        </p:spPr>
        <p:txBody>
          <a:bodyPr wrap="none" rtlCol="0">
            <a:spAutoFit/>
          </a:bodyPr>
          <a:lstStyle/>
          <a:p>
            <a:pPr algn="ctr" defTabSz="856793"/>
            <a:r>
              <a:rPr lang="es-CR" sz="2249" b="1" dirty="0">
                <a:solidFill>
                  <a:prstClr val="black"/>
                </a:solidFill>
                <a:latin typeface="Calibri" panose="020F0502020204030204"/>
              </a:rPr>
              <a:t>2023</a:t>
            </a:r>
          </a:p>
        </p:txBody>
      </p:sp>
      <p:pic>
        <p:nvPicPr>
          <p:cNvPr id="3" name="Picture 2"/>
          <p:cNvPicPr>
            <a:picLocks noChangeAspect="1"/>
          </p:cNvPicPr>
          <p:nvPr/>
        </p:nvPicPr>
        <p:blipFill>
          <a:blip r:embed="rId5"/>
          <a:stretch>
            <a:fillRect/>
          </a:stretch>
        </p:blipFill>
        <p:spPr>
          <a:xfrm>
            <a:off x="2544898" y="1473803"/>
            <a:ext cx="6340203" cy="3352800"/>
          </a:xfrm>
          <a:prstGeom prst="rect">
            <a:avLst/>
          </a:prstGeom>
        </p:spPr>
      </p:pic>
      <p:sp>
        <p:nvSpPr>
          <p:cNvPr id="7" name="Left Arrow 6"/>
          <p:cNvSpPr/>
          <p:nvPr/>
        </p:nvSpPr>
        <p:spPr>
          <a:xfrm>
            <a:off x="8634585" y="2905723"/>
            <a:ext cx="1332683" cy="488960"/>
          </a:xfrm>
          <a:prstGeom prst="lef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82922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17737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Situación</a:t>
            </a:r>
            <a:r>
              <a:rPr lang="en-GB" b="1" dirty="0">
                <a:solidFill>
                  <a:srgbClr val="002060"/>
                </a:solidFill>
                <a:latin typeface="Abadi" panose="020B0604020104020204" pitchFamily="34" charset="0"/>
              </a:rPr>
              <a:t> actual</a:t>
            </a: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pic>
        <p:nvPicPr>
          <p:cNvPr id="5" name="Picture 2" descr="https://blog.checkpoint.com/wp-content/uploads/2023/01/sum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972" y="940272"/>
            <a:ext cx="8962362" cy="43302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B11EC59-5B64-44C3-9D92-29A9870ADD11}"/>
              </a:ext>
            </a:extLst>
          </p:cNvPr>
          <p:cNvSpPr/>
          <p:nvPr/>
        </p:nvSpPr>
        <p:spPr>
          <a:xfrm>
            <a:off x="1752600" y="5094394"/>
            <a:ext cx="6540907" cy="352212"/>
          </a:xfrm>
          <a:prstGeom prst="rect">
            <a:avLst/>
          </a:prstGeom>
          <a:noFill/>
        </p:spPr>
        <p:txBody>
          <a:bodyPr wrap="square" lIns="91440" tIns="45720" rIns="91440" bIns="45720" anchor="t">
            <a:spAutoFit/>
          </a:bodyPr>
          <a:lstStyle/>
          <a:p>
            <a:pPr lvl="0">
              <a:lnSpc>
                <a:spcPct val="200000"/>
              </a:lnSpc>
            </a:pPr>
            <a:r>
              <a:rPr lang="en-US" sz="1000" dirty="0">
                <a:solidFill>
                  <a:srgbClr val="000000"/>
                </a:solidFill>
                <a:latin typeface="Montserrat" pitchFamily="2" charset="77"/>
              </a:rPr>
              <a:t>Fuente: Check Point, 2022</a:t>
            </a:r>
          </a:p>
        </p:txBody>
      </p:sp>
      <p:sp>
        <p:nvSpPr>
          <p:cNvPr id="3" name="Rounded Rectangle 2"/>
          <p:cNvSpPr/>
          <p:nvPr/>
        </p:nvSpPr>
        <p:spPr>
          <a:xfrm>
            <a:off x="1585972" y="1536700"/>
            <a:ext cx="9082028" cy="326702"/>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R"/>
          </a:p>
        </p:txBody>
      </p:sp>
      <p:pic>
        <p:nvPicPr>
          <p:cNvPr id="8" name="Picture 7"/>
          <p:cNvPicPr>
            <a:picLocks noChangeAspect="1"/>
          </p:cNvPicPr>
          <p:nvPr/>
        </p:nvPicPr>
        <p:blipFill>
          <a:blip r:embed="rId5"/>
          <a:stretch>
            <a:fillRect/>
          </a:stretch>
        </p:blipFill>
        <p:spPr>
          <a:xfrm>
            <a:off x="8572102" y="2033823"/>
            <a:ext cx="2143125" cy="2143125"/>
          </a:xfrm>
          <a:prstGeom prst="rect">
            <a:avLst/>
          </a:prstGeom>
        </p:spPr>
      </p:pic>
    </p:spTree>
    <p:extLst>
      <p:ext uri="{BB962C8B-B14F-4D97-AF65-F5344CB8AC3E}">
        <p14:creationId xmlns:p14="http://schemas.microsoft.com/office/powerpoint/2010/main" val="168632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09750" y="4699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Ciberseguridad</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5" name="TextBox 4"/>
          <p:cNvSpPr txBox="1"/>
          <p:nvPr/>
        </p:nvSpPr>
        <p:spPr>
          <a:xfrm>
            <a:off x="685800" y="1765300"/>
            <a:ext cx="10020300" cy="4247317"/>
          </a:xfrm>
          <a:prstGeom prst="rect">
            <a:avLst/>
          </a:prstGeom>
          <a:noFill/>
        </p:spPr>
        <p:txBody>
          <a:bodyPr wrap="square" rtlCol="0">
            <a:spAutoFit/>
          </a:bodyPr>
          <a:lstStyle/>
          <a:p>
            <a:pPr marL="285750" indent="-285750">
              <a:buFont typeface="Arial" panose="020B0604020202020204" pitchFamily="34" charset="0"/>
              <a:buChar char="•"/>
            </a:pPr>
            <a:r>
              <a:rPr lang="es-ES" dirty="0">
                <a:solidFill>
                  <a:srgbClr val="002060"/>
                </a:solidFill>
              </a:rPr>
              <a:t>En un mundo cada vez más interconectado, siento tal vez la internet uno de los sistemas más complejos desarrollados por el ser humano, el concepto de “ciberseguridad” ha desarrollado diferentes definiciones según el enfoque e interés que exista detrás de una organización o país. </a:t>
            </a:r>
          </a:p>
          <a:p>
            <a:pPr marL="285750" indent="-285750">
              <a:buFont typeface="Arial" panose="020B0604020202020204" pitchFamily="34" charset="0"/>
              <a:buChar char="•"/>
            </a:pPr>
            <a:r>
              <a:rPr lang="es-ES" dirty="0">
                <a:solidFill>
                  <a:srgbClr val="002060"/>
                </a:solidFill>
              </a:rPr>
              <a:t>Desde el 2015 por ejemplo, la Agencia de la Unión Europea para la Seguridad de Redes y la Información (ENISA por sus siglas en inglés), trabajó su primer documento en busca de una estandarización de este término, dicho documento se tituló “Definición de Ciberseguridad - Brechas y superposiciones en la estandarización”</a:t>
            </a:r>
          </a:p>
          <a:p>
            <a:pPr marL="285750" indent="-285750">
              <a:buFont typeface="Arial" panose="020B0604020202020204" pitchFamily="34" charset="0"/>
              <a:buChar char="•"/>
            </a:pPr>
            <a:r>
              <a:rPr lang="es-ES" dirty="0">
                <a:solidFill>
                  <a:srgbClr val="002060"/>
                </a:solidFill>
              </a:rPr>
              <a:t>El estudio realizado concluyó que </a:t>
            </a:r>
            <a:r>
              <a:rPr lang="es-ES" b="1" dirty="0">
                <a:solidFill>
                  <a:srgbClr val="002060"/>
                </a:solidFill>
              </a:rPr>
              <a:t>no es necesario que exista una definición de ciberseguridad en sentido convencional</a:t>
            </a:r>
            <a:r>
              <a:rPr lang="es-ES" dirty="0">
                <a:solidFill>
                  <a:srgbClr val="002060"/>
                </a:solidFill>
              </a:rPr>
              <a:t>.</a:t>
            </a:r>
          </a:p>
          <a:p>
            <a:pPr marL="285750" indent="-285750">
              <a:buFont typeface="Arial" panose="020B0604020202020204" pitchFamily="34" charset="0"/>
              <a:buChar char="•"/>
            </a:pPr>
            <a:r>
              <a:rPr lang="es-ES" dirty="0">
                <a:solidFill>
                  <a:srgbClr val="002060"/>
                </a:solidFill>
              </a:rPr>
              <a:t>El problema que envuelve el término de ciberseguridad radica en que </a:t>
            </a:r>
            <a:r>
              <a:rPr lang="es-ES" b="1" dirty="0">
                <a:solidFill>
                  <a:srgbClr val="002060"/>
                </a:solidFill>
              </a:rPr>
              <a:t>no es posible encontrar una definición que abarque el alcance de todas las cosas que hoy la ciberseguridad cubre y las que tendrá que cubrir dados los avances tecnológicos</a:t>
            </a:r>
            <a:r>
              <a:rPr lang="es-ES" dirty="0">
                <a:solidFill>
                  <a:srgbClr val="002060"/>
                </a:solidFill>
              </a:rPr>
              <a:t>. </a:t>
            </a:r>
          </a:p>
          <a:p>
            <a:pPr marL="285750" indent="-285750">
              <a:buFont typeface="Arial" panose="020B0604020202020204" pitchFamily="34" charset="0"/>
              <a:buChar char="•"/>
            </a:pPr>
            <a:endParaRPr lang="es-CR" dirty="0">
              <a:solidFill>
                <a:srgbClr val="002060"/>
              </a:solidFill>
            </a:endParaRPr>
          </a:p>
          <a:p>
            <a:endParaRPr lang="es-CR" dirty="0">
              <a:solidFill>
                <a:srgbClr val="002060"/>
              </a:solidFill>
            </a:endParaRPr>
          </a:p>
          <a:p>
            <a:endParaRPr lang="es-CR" dirty="0">
              <a:solidFill>
                <a:srgbClr val="002060"/>
              </a:solidFill>
            </a:endParaRPr>
          </a:p>
        </p:txBody>
      </p:sp>
    </p:spTree>
    <p:extLst>
      <p:ext uri="{BB962C8B-B14F-4D97-AF65-F5344CB8AC3E}">
        <p14:creationId xmlns:p14="http://schemas.microsoft.com/office/powerpoint/2010/main" val="367729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4699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Ciberseguridad</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5" name="TextBox 4"/>
          <p:cNvSpPr txBox="1"/>
          <p:nvPr/>
        </p:nvSpPr>
        <p:spPr>
          <a:xfrm>
            <a:off x="685800" y="1765300"/>
            <a:ext cx="10020300" cy="3693319"/>
          </a:xfrm>
          <a:prstGeom prst="rect">
            <a:avLst/>
          </a:prstGeom>
          <a:noFill/>
        </p:spPr>
        <p:txBody>
          <a:bodyPr wrap="square" rtlCol="0">
            <a:spAutoFit/>
          </a:bodyPr>
          <a:lstStyle/>
          <a:p>
            <a:pPr marL="285750" indent="-285750">
              <a:buFont typeface="Arial" panose="020B0604020202020204" pitchFamily="34" charset="0"/>
              <a:buChar char="•"/>
            </a:pPr>
            <a:r>
              <a:rPr lang="es-ES" b="1" dirty="0">
                <a:solidFill>
                  <a:srgbClr val="002060"/>
                </a:solidFill>
              </a:rPr>
              <a:t>La recomendación realizada es la de definir en lugar de una definición convencional, es la de considerar una definición contextual</a:t>
            </a:r>
            <a:r>
              <a:rPr lang="es-ES" dirty="0">
                <a:solidFill>
                  <a:srgbClr val="002060"/>
                </a:solidFill>
              </a:rPr>
              <a:t>, la cual sea relevante, que se pueda ajustar a los diferentes contextos y se espera que sea ya utilizada por alguna organización reconocida u alguna organización de estandarización internacional, tales como lo son:</a:t>
            </a:r>
          </a:p>
          <a:p>
            <a:pPr marL="742950" lvl="1" indent="-285750">
              <a:buFont typeface="Arial" panose="020B0604020202020204" pitchFamily="34" charset="0"/>
              <a:buChar char="•"/>
            </a:pPr>
            <a:r>
              <a:rPr lang="es-ES" dirty="0">
                <a:solidFill>
                  <a:srgbClr val="002060"/>
                </a:solidFill>
              </a:rPr>
              <a:t>ETSI TC </a:t>
            </a:r>
            <a:r>
              <a:rPr lang="es-ES" dirty="0" err="1">
                <a:solidFill>
                  <a:srgbClr val="002060"/>
                </a:solidFill>
              </a:rPr>
              <a:t>Cyber</a:t>
            </a:r>
            <a:endParaRPr lang="es-ES" dirty="0">
              <a:solidFill>
                <a:srgbClr val="002060"/>
              </a:solidFill>
            </a:endParaRPr>
          </a:p>
          <a:p>
            <a:pPr marL="742950" lvl="1" indent="-285750">
              <a:buFont typeface="Arial" panose="020B0604020202020204" pitchFamily="34" charset="0"/>
              <a:buChar char="•"/>
            </a:pPr>
            <a:r>
              <a:rPr lang="es-ES" dirty="0">
                <a:solidFill>
                  <a:srgbClr val="002060"/>
                </a:solidFill>
              </a:rPr>
              <a:t>ISO/IEC JTC1/SC27 IT-Security </a:t>
            </a:r>
            <a:r>
              <a:rPr lang="es-ES" dirty="0" err="1">
                <a:solidFill>
                  <a:srgbClr val="002060"/>
                </a:solidFill>
              </a:rPr>
              <a:t>Techniques</a:t>
            </a:r>
            <a:endParaRPr lang="es-ES" dirty="0">
              <a:solidFill>
                <a:srgbClr val="002060"/>
              </a:solidFill>
            </a:endParaRPr>
          </a:p>
          <a:p>
            <a:pPr marL="742950" lvl="1" indent="-285750">
              <a:buFont typeface="Arial" panose="020B0604020202020204" pitchFamily="34" charset="0"/>
              <a:buChar char="•"/>
            </a:pPr>
            <a:r>
              <a:rPr lang="es-ES" dirty="0">
                <a:solidFill>
                  <a:srgbClr val="002060"/>
                </a:solidFill>
              </a:rPr>
              <a:t>International </a:t>
            </a:r>
            <a:r>
              <a:rPr lang="es-ES" dirty="0" err="1">
                <a:solidFill>
                  <a:srgbClr val="002060"/>
                </a:solidFill>
              </a:rPr>
              <a:t>Telecommunications</a:t>
            </a:r>
            <a:r>
              <a:rPr lang="es-ES" dirty="0">
                <a:solidFill>
                  <a:srgbClr val="002060"/>
                </a:solidFill>
              </a:rPr>
              <a:t> </a:t>
            </a:r>
            <a:r>
              <a:rPr lang="es-ES" dirty="0" err="1">
                <a:solidFill>
                  <a:srgbClr val="002060"/>
                </a:solidFill>
              </a:rPr>
              <a:t>Union</a:t>
            </a:r>
            <a:r>
              <a:rPr lang="es-ES" dirty="0">
                <a:solidFill>
                  <a:srgbClr val="002060"/>
                </a:solidFill>
              </a:rPr>
              <a:t> (ITU)</a:t>
            </a:r>
          </a:p>
          <a:p>
            <a:pPr marL="742950" lvl="1" indent="-285750">
              <a:buFont typeface="Arial" panose="020B0604020202020204" pitchFamily="34" charset="0"/>
              <a:buChar char="•"/>
            </a:pPr>
            <a:r>
              <a:rPr lang="es-ES" dirty="0" err="1">
                <a:solidFill>
                  <a:srgbClr val="002060"/>
                </a:solidFill>
              </a:rPr>
              <a:t>National</a:t>
            </a:r>
            <a:r>
              <a:rPr lang="es-ES" dirty="0">
                <a:solidFill>
                  <a:srgbClr val="002060"/>
                </a:solidFill>
              </a:rPr>
              <a:t> </a:t>
            </a:r>
            <a:r>
              <a:rPr lang="es-ES" dirty="0" err="1">
                <a:solidFill>
                  <a:srgbClr val="002060"/>
                </a:solidFill>
              </a:rPr>
              <a:t>Institute</a:t>
            </a:r>
            <a:r>
              <a:rPr lang="es-ES" dirty="0">
                <a:solidFill>
                  <a:srgbClr val="002060"/>
                </a:solidFill>
              </a:rPr>
              <a:t> of </a:t>
            </a:r>
            <a:r>
              <a:rPr lang="es-ES" dirty="0" err="1">
                <a:solidFill>
                  <a:srgbClr val="002060"/>
                </a:solidFill>
              </a:rPr>
              <a:t>Standards</a:t>
            </a:r>
            <a:r>
              <a:rPr lang="es-ES" dirty="0">
                <a:solidFill>
                  <a:srgbClr val="002060"/>
                </a:solidFill>
              </a:rPr>
              <a:t> and </a:t>
            </a:r>
            <a:r>
              <a:rPr lang="es-ES" dirty="0" err="1">
                <a:solidFill>
                  <a:srgbClr val="002060"/>
                </a:solidFill>
              </a:rPr>
              <a:t>Technology</a:t>
            </a:r>
            <a:r>
              <a:rPr lang="es-ES" dirty="0">
                <a:solidFill>
                  <a:srgbClr val="002060"/>
                </a:solidFill>
              </a:rPr>
              <a:t> (NIST)</a:t>
            </a:r>
          </a:p>
          <a:p>
            <a:pPr marL="742950" lvl="1" indent="-285750">
              <a:buFont typeface="Arial" panose="020B0604020202020204" pitchFamily="34" charset="0"/>
              <a:buChar char="•"/>
            </a:pPr>
            <a:r>
              <a:rPr lang="es-ES" dirty="0" err="1">
                <a:solidFill>
                  <a:srgbClr val="002060"/>
                </a:solidFill>
              </a:rPr>
              <a:t>Cooperative</a:t>
            </a:r>
            <a:r>
              <a:rPr lang="es-ES" dirty="0">
                <a:solidFill>
                  <a:srgbClr val="002060"/>
                </a:solidFill>
              </a:rPr>
              <a:t> </a:t>
            </a:r>
            <a:r>
              <a:rPr lang="es-ES" dirty="0" err="1">
                <a:solidFill>
                  <a:srgbClr val="002060"/>
                </a:solidFill>
              </a:rPr>
              <a:t>Cyber</a:t>
            </a:r>
            <a:r>
              <a:rPr lang="es-ES" dirty="0">
                <a:solidFill>
                  <a:srgbClr val="002060"/>
                </a:solidFill>
              </a:rPr>
              <a:t> </a:t>
            </a:r>
            <a:r>
              <a:rPr lang="es-ES" dirty="0" err="1">
                <a:solidFill>
                  <a:srgbClr val="002060"/>
                </a:solidFill>
              </a:rPr>
              <a:t>Defence</a:t>
            </a:r>
            <a:r>
              <a:rPr lang="es-ES" dirty="0">
                <a:solidFill>
                  <a:srgbClr val="002060"/>
                </a:solidFill>
              </a:rPr>
              <a:t> Centre of </a:t>
            </a:r>
            <a:r>
              <a:rPr lang="es-ES" dirty="0" err="1">
                <a:solidFill>
                  <a:srgbClr val="002060"/>
                </a:solidFill>
              </a:rPr>
              <a:t>Excellence</a:t>
            </a:r>
            <a:r>
              <a:rPr lang="es-ES" dirty="0">
                <a:solidFill>
                  <a:srgbClr val="002060"/>
                </a:solidFill>
              </a:rPr>
              <a:t> (NATO)</a:t>
            </a:r>
          </a:p>
          <a:p>
            <a:pPr marL="742950" lvl="1" indent="-285750">
              <a:buFont typeface="Arial" panose="020B0604020202020204" pitchFamily="34" charset="0"/>
              <a:buChar char="•"/>
            </a:pPr>
            <a:r>
              <a:rPr lang="es-ES" dirty="0" err="1">
                <a:solidFill>
                  <a:srgbClr val="002060"/>
                </a:solidFill>
              </a:rPr>
              <a:t>Committee</a:t>
            </a:r>
            <a:r>
              <a:rPr lang="es-ES" dirty="0">
                <a:solidFill>
                  <a:srgbClr val="002060"/>
                </a:solidFill>
              </a:rPr>
              <a:t> </a:t>
            </a:r>
            <a:r>
              <a:rPr lang="es-ES" dirty="0" err="1">
                <a:solidFill>
                  <a:srgbClr val="002060"/>
                </a:solidFill>
              </a:rPr>
              <a:t>on</a:t>
            </a:r>
            <a:r>
              <a:rPr lang="es-ES" dirty="0">
                <a:solidFill>
                  <a:srgbClr val="002060"/>
                </a:solidFill>
              </a:rPr>
              <a:t> </a:t>
            </a:r>
            <a:r>
              <a:rPr lang="es-ES" dirty="0" err="1">
                <a:solidFill>
                  <a:srgbClr val="002060"/>
                </a:solidFill>
              </a:rPr>
              <a:t>National</a:t>
            </a:r>
            <a:r>
              <a:rPr lang="es-ES" dirty="0">
                <a:solidFill>
                  <a:srgbClr val="002060"/>
                </a:solidFill>
              </a:rPr>
              <a:t> Security </a:t>
            </a:r>
            <a:r>
              <a:rPr lang="es-ES" dirty="0" err="1">
                <a:solidFill>
                  <a:srgbClr val="002060"/>
                </a:solidFill>
              </a:rPr>
              <a:t>Systems</a:t>
            </a:r>
            <a:endParaRPr lang="es-ES" dirty="0">
              <a:solidFill>
                <a:srgbClr val="002060"/>
              </a:solidFill>
            </a:endParaRPr>
          </a:p>
          <a:p>
            <a:pPr marL="285750" indent="-285750">
              <a:buFont typeface="Arial" panose="020B0604020202020204" pitchFamily="34" charset="0"/>
              <a:buChar char="•"/>
            </a:pPr>
            <a:endParaRPr lang="es-CR" dirty="0">
              <a:solidFill>
                <a:srgbClr val="002060"/>
              </a:solidFill>
            </a:endParaRPr>
          </a:p>
          <a:p>
            <a:endParaRPr lang="es-CR" dirty="0">
              <a:solidFill>
                <a:srgbClr val="002060"/>
              </a:solidFill>
            </a:endParaRPr>
          </a:p>
          <a:p>
            <a:endParaRPr lang="es-CR" dirty="0">
              <a:solidFill>
                <a:srgbClr val="002060"/>
              </a:solidFill>
            </a:endParaRPr>
          </a:p>
        </p:txBody>
      </p:sp>
    </p:spTree>
    <p:extLst>
      <p:ext uri="{BB962C8B-B14F-4D97-AF65-F5344CB8AC3E}">
        <p14:creationId xmlns:p14="http://schemas.microsoft.com/office/powerpoint/2010/main" val="2998427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4699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Ciberseguridad</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5" name="TextBox 4"/>
          <p:cNvSpPr txBox="1"/>
          <p:nvPr/>
        </p:nvSpPr>
        <p:spPr>
          <a:xfrm>
            <a:off x="685800" y="1765300"/>
            <a:ext cx="10020300" cy="3323987"/>
          </a:xfrm>
          <a:prstGeom prst="rect">
            <a:avLst/>
          </a:prstGeom>
          <a:noFill/>
        </p:spPr>
        <p:txBody>
          <a:bodyPr wrap="square" rtlCol="0">
            <a:spAutoFit/>
          </a:bodyPr>
          <a:lstStyle/>
          <a:p>
            <a:r>
              <a:rPr lang="es-ES" dirty="0">
                <a:solidFill>
                  <a:srgbClr val="002060"/>
                </a:solidFill>
              </a:rPr>
              <a:t>Definición contextual de la Unión Internacional de Telecomunicaciones de las Naciones Unidas (UIT):</a:t>
            </a:r>
          </a:p>
          <a:p>
            <a:pPr marL="285750" indent="-285750">
              <a:buFont typeface="Arial" panose="020B0604020202020204" pitchFamily="34" charset="0"/>
              <a:buChar char="•"/>
            </a:pPr>
            <a:endParaRPr lang="es-ES" dirty="0">
              <a:solidFill>
                <a:srgbClr val="002060"/>
              </a:solidFill>
            </a:endParaRPr>
          </a:p>
          <a:p>
            <a:pPr algn="ctr"/>
            <a:r>
              <a:rPr lang="es-ES" sz="2400" i="1" dirty="0">
                <a:solidFill>
                  <a:srgbClr val="002060"/>
                </a:solidFill>
              </a:rPr>
              <a:t>“La ciberseguridad es la colección de herramientas, políticas, conceptos de seguridad, salvaguardas de seguridad, directrices, enfoques de gestión de riesgos, acciones, capacitación, mejores prácticas, garantías y tecnologías que se pueden utilizar para proteger un entorno cibernético y los activos de la organización y del usuario”</a:t>
            </a:r>
          </a:p>
          <a:p>
            <a:pPr marL="285750" indent="-285750">
              <a:buFont typeface="Arial" panose="020B0604020202020204" pitchFamily="34" charset="0"/>
              <a:buChar char="•"/>
            </a:pPr>
            <a:endParaRPr lang="es-CR" dirty="0">
              <a:solidFill>
                <a:srgbClr val="002060"/>
              </a:solidFill>
            </a:endParaRPr>
          </a:p>
          <a:p>
            <a:endParaRPr lang="es-CR" dirty="0">
              <a:solidFill>
                <a:srgbClr val="002060"/>
              </a:solidFill>
            </a:endParaRPr>
          </a:p>
          <a:p>
            <a:endParaRPr lang="es-CR" dirty="0">
              <a:solidFill>
                <a:srgbClr val="002060"/>
              </a:solidFill>
            </a:endParaRPr>
          </a:p>
        </p:txBody>
      </p:sp>
    </p:spTree>
    <p:extLst>
      <p:ext uri="{BB962C8B-B14F-4D97-AF65-F5344CB8AC3E}">
        <p14:creationId xmlns:p14="http://schemas.microsoft.com/office/powerpoint/2010/main" val="1233249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17737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solidFill>
                  <a:srgbClr val="002060"/>
                </a:solidFill>
                <a:latin typeface="Abadi" panose="020B0604020104020204" pitchFamily="34" charset="0"/>
              </a:rPr>
              <a:t>Definición de incidente de ciberseguridad</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5" name="TextBox 4"/>
          <p:cNvSpPr txBox="1"/>
          <p:nvPr/>
        </p:nvSpPr>
        <p:spPr>
          <a:xfrm>
            <a:off x="685800" y="1765300"/>
            <a:ext cx="10020300" cy="2585323"/>
          </a:xfrm>
          <a:prstGeom prst="rect">
            <a:avLst/>
          </a:prstGeom>
          <a:noFill/>
        </p:spPr>
        <p:txBody>
          <a:bodyPr wrap="square" rtlCol="0">
            <a:spAutoFit/>
          </a:bodyPr>
          <a:lstStyle/>
          <a:p>
            <a:pPr marL="285750" indent="-285750">
              <a:buFont typeface="Arial" panose="020B0604020202020204" pitchFamily="34" charset="0"/>
              <a:buChar char="•"/>
            </a:pPr>
            <a:r>
              <a:rPr lang="es-ES" dirty="0">
                <a:solidFill>
                  <a:srgbClr val="002060"/>
                </a:solidFill>
              </a:rPr>
              <a:t>Un incidente de ciberseguridad se refiere a cualquier evento adverso o malicioso que compromete la confidencialidad, integridad o disponibilidad de los sistemas, redes o datos de una organización. </a:t>
            </a:r>
          </a:p>
          <a:p>
            <a:pPr marL="285750" indent="-285750">
              <a:buFont typeface="Arial" panose="020B0604020202020204" pitchFamily="34" charset="0"/>
              <a:buChar char="•"/>
            </a:pPr>
            <a:r>
              <a:rPr lang="es-ES" dirty="0">
                <a:solidFill>
                  <a:srgbClr val="002060"/>
                </a:solidFill>
              </a:rPr>
              <a:t>Los incidentes de ciberseguridad pueden ser el resultado de ataques maliciosos, errores de personas, fallas técnicas o desastres naturales.</a:t>
            </a:r>
          </a:p>
          <a:p>
            <a:pPr marL="285750" indent="-285750">
              <a:buFont typeface="Arial" panose="020B0604020202020204" pitchFamily="34" charset="0"/>
              <a:buChar char="•"/>
            </a:pPr>
            <a:r>
              <a:rPr lang="es-ES" dirty="0">
                <a:solidFill>
                  <a:srgbClr val="002060"/>
                </a:solidFill>
              </a:rPr>
              <a:t>Los incidentes de ciberseguridad pueden manifestarse de diversas formas, como ataques de malware, intrusiones no autorizadas, robo de información sensible, modificación de información, interrupción de uno o varios servicios, entre otros. </a:t>
            </a:r>
          </a:p>
          <a:p>
            <a:pPr marL="285750" indent="-285750">
              <a:buFont typeface="Arial" panose="020B0604020202020204" pitchFamily="34" charset="0"/>
              <a:buChar char="•"/>
            </a:pPr>
            <a:r>
              <a:rPr lang="es-ES" dirty="0">
                <a:solidFill>
                  <a:srgbClr val="002060"/>
                </a:solidFill>
              </a:rPr>
              <a:t>Su impacto puede variar desde pérdidas financieras o afectación de la reputación de la marca de la organización, hasta la violación de la privacidad de los usuarios o clientes.</a:t>
            </a:r>
            <a:endParaRPr lang="es-CR" dirty="0">
              <a:solidFill>
                <a:srgbClr val="002060"/>
              </a:solidFill>
            </a:endParaRPr>
          </a:p>
        </p:txBody>
      </p:sp>
    </p:spTree>
    <p:extLst>
      <p:ext uri="{BB962C8B-B14F-4D97-AF65-F5344CB8AC3E}">
        <p14:creationId xmlns:p14="http://schemas.microsoft.com/office/powerpoint/2010/main" val="175029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23448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rgbClr val="002060"/>
                </a:solidFill>
                <a:latin typeface="Abadi" panose="020B0604020104020204" pitchFamily="34" charset="0"/>
              </a:rPr>
              <a:t>Abril de 2022</a:t>
            </a:r>
          </a:p>
          <a:p>
            <a:r>
              <a:rPr lang="en-GB" b="1" dirty="0">
                <a:solidFill>
                  <a:srgbClr val="002060"/>
                </a:solidFill>
                <a:latin typeface="Abadi" panose="020B0604020104020204" pitchFamily="34" charset="0"/>
              </a:rPr>
              <a:t>Costa Rica</a:t>
            </a: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pic>
        <p:nvPicPr>
          <p:cNvPr id="7" name="Picture 6"/>
          <p:cNvPicPr>
            <a:picLocks noChangeAspect="1"/>
          </p:cNvPicPr>
          <p:nvPr/>
        </p:nvPicPr>
        <p:blipFill>
          <a:blip r:embed="rId4"/>
          <a:stretch>
            <a:fillRect/>
          </a:stretch>
        </p:blipFill>
        <p:spPr>
          <a:xfrm>
            <a:off x="659772" y="1839988"/>
            <a:ext cx="2735152" cy="2151667"/>
          </a:xfrm>
          <a:prstGeom prst="rect">
            <a:avLst/>
          </a:prstGeom>
        </p:spPr>
      </p:pic>
      <p:pic>
        <p:nvPicPr>
          <p:cNvPr id="8" name="Picture 7"/>
          <p:cNvPicPr>
            <a:picLocks noChangeAspect="1"/>
          </p:cNvPicPr>
          <p:nvPr/>
        </p:nvPicPr>
        <p:blipFill>
          <a:blip r:embed="rId5"/>
          <a:stretch>
            <a:fillRect/>
          </a:stretch>
        </p:blipFill>
        <p:spPr>
          <a:xfrm>
            <a:off x="4114800" y="1841500"/>
            <a:ext cx="5718919" cy="2108718"/>
          </a:xfrm>
          <a:prstGeom prst="rect">
            <a:avLst/>
          </a:prstGeom>
        </p:spPr>
      </p:pic>
      <p:pic>
        <p:nvPicPr>
          <p:cNvPr id="9" name="Picture 8"/>
          <p:cNvPicPr>
            <a:picLocks noChangeAspect="1"/>
          </p:cNvPicPr>
          <p:nvPr/>
        </p:nvPicPr>
        <p:blipFill>
          <a:blip r:embed="rId6"/>
          <a:stretch>
            <a:fillRect/>
          </a:stretch>
        </p:blipFill>
        <p:spPr>
          <a:xfrm>
            <a:off x="1447800" y="3839724"/>
            <a:ext cx="3657600" cy="1475856"/>
          </a:xfrm>
          <a:prstGeom prst="rect">
            <a:avLst/>
          </a:prstGeom>
        </p:spPr>
      </p:pic>
      <p:pic>
        <p:nvPicPr>
          <p:cNvPr id="10" name="Picture 9"/>
          <p:cNvPicPr>
            <a:picLocks noChangeAspect="1"/>
          </p:cNvPicPr>
          <p:nvPr/>
        </p:nvPicPr>
        <p:blipFill>
          <a:blip r:embed="rId7"/>
          <a:stretch>
            <a:fillRect/>
          </a:stretch>
        </p:blipFill>
        <p:spPr>
          <a:xfrm>
            <a:off x="5410200" y="3517900"/>
            <a:ext cx="5059053" cy="1797680"/>
          </a:xfrm>
          <a:prstGeom prst="rect">
            <a:avLst/>
          </a:prstGeom>
        </p:spPr>
      </p:pic>
      <p:pic>
        <p:nvPicPr>
          <p:cNvPr id="11" name="Picture 10"/>
          <p:cNvPicPr>
            <a:picLocks noChangeAspect="1"/>
          </p:cNvPicPr>
          <p:nvPr/>
        </p:nvPicPr>
        <p:blipFill>
          <a:blip r:embed="rId8"/>
          <a:stretch>
            <a:fillRect/>
          </a:stretch>
        </p:blipFill>
        <p:spPr>
          <a:xfrm>
            <a:off x="8077200" y="289771"/>
            <a:ext cx="3259248" cy="1332689"/>
          </a:xfrm>
          <a:prstGeom prst="rect">
            <a:avLst/>
          </a:prstGeom>
        </p:spPr>
      </p:pic>
      <p:pic>
        <p:nvPicPr>
          <p:cNvPr id="13" name="Picture 12"/>
          <p:cNvPicPr>
            <a:picLocks noChangeAspect="1"/>
          </p:cNvPicPr>
          <p:nvPr/>
        </p:nvPicPr>
        <p:blipFill>
          <a:blip r:embed="rId9"/>
          <a:stretch>
            <a:fillRect/>
          </a:stretch>
        </p:blipFill>
        <p:spPr>
          <a:xfrm>
            <a:off x="7503887" y="1895568"/>
            <a:ext cx="3714463" cy="2132438"/>
          </a:xfrm>
          <a:prstGeom prst="rect">
            <a:avLst/>
          </a:prstGeom>
        </p:spPr>
      </p:pic>
      <p:pic>
        <p:nvPicPr>
          <p:cNvPr id="12" name="Picture 11"/>
          <p:cNvPicPr>
            <a:picLocks noChangeAspect="1"/>
          </p:cNvPicPr>
          <p:nvPr/>
        </p:nvPicPr>
        <p:blipFill>
          <a:blip r:embed="rId10"/>
          <a:stretch>
            <a:fillRect/>
          </a:stretch>
        </p:blipFill>
        <p:spPr>
          <a:xfrm>
            <a:off x="931525" y="2427667"/>
            <a:ext cx="9566949" cy="2016366"/>
          </a:xfrm>
          <a:prstGeom prst="rect">
            <a:avLst/>
          </a:prstGeom>
        </p:spPr>
      </p:pic>
    </p:spTree>
    <p:extLst>
      <p:ext uri="{BB962C8B-B14F-4D97-AF65-F5344CB8AC3E}">
        <p14:creationId xmlns:p14="http://schemas.microsoft.com/office/powerpoint/2010/main" val="371620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9"/>
                                          </p:stCondLst>
                                        </p:cTn>
                                        <p:tgtEl>
                                          <p:spTgt spid="7"/>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30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6000"/>
                            </p:stCondLst>
                            <p:childTnLst>
                              <p:par>
                                <p:cTn id="11" presetID="1" presetClass="entr" presetSubtype="0" fill="hold" nodeType="afterEffect">
                                  <p:stCondLst>
                                    <p:cond delay="30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9000"/>
                            </p:stCondLst>
                            <p:childTnLst>
                              <p:par>
                                <p:cTn id="14" presetID="1" presetClass="entr" presetSubtype="0" fill="hold" nodeType="afterEffect">
                                  <p:stCondLst>
                                    <p:cond delay="30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12000"/>
                            </p:stCondLst>
                            <p:childTnLst>
                              <p:par>
                                <p:cTn id="17" presetID="1" presetClass="entr" presetSubtype="0" fill="hold" nodeType="afterEffect">
                                  <p:stCondLst>
                                    <p:cond delay="30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15000"/>
                            </p:stCondLst>
                            <p:childTnLst>
                              <p:par>
                                <p:cTn id="20" presetID="1" presetClass="entr" presetSubtype="0" fill="hold" nodeType="afterEffect">
                                  <p:stCondLst>
                                    <p:cond delay="300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18000"/>
                            </p:stCondLst>
                            <p:childTnLst>
                              <p:par>
                                <p:cTn id="23" presetID="1" presetClass="entr" presetSubtype="0" fill="hold" nodeType="afterEffect">
                                  <p:stCondLst>
                                    <p:cond delay="300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165969"/>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Coordinación</a:t>
            </a:r>
            <a:r>
              <a:rPr lang="en-GB" b="1" dirty="0">
                <a:solidFill>
                  <a:srgbClr val="002060"/>
                </a:solidFill>
                <a:latin typeface="Abadi" panose="020B0604020104020204" pitchFamily="34" charset="0"/>
              </a:rPr>
              <a:t> y </a:t>
            </a:r>
            <a:r>
              <a:rPr lang="en-GB" b="1" dirty="0" err="1">
                <a:solidFill>
                  <a:srgbClr val="002060"/>
                </a:solidFill>
                <a:latin typeface="Abadi" panose="020B0604020104020204" pitchFamily="34" charset="0"/>
              </a:rPr>
              <a:t>gestión</a:t>
            </a:r>
            <a:r>
              <a:rPr lang="en-GB" b="1" dirty="0">
                <a:solidFill>
                  <a:srgbClr val="002060"/>
                </a:solidFill>
                <a:latin typeface="Abadi" panose="020B0604020104020204" pitchFamily="34" charset="0"/>
              </a:rPr>
              <a:t> de </a:t>
            </a:r>
            <a:r>
              <a:rPr lang="en-GB" b="1" dirty="0" err="1">
                <a:solidFill>
                  <a:srgbClr val="002060"/>
                </a:solidFill>
                <a:latin typeface="Abadi" panose="020B0604020104020204" pitchFamily="34" charset="0"/>
              </a:rPr>
              <a:t>incidentes</a:t>
            </a:r>
            <a:r>
              <a:rPr lang="en-GB" b="1" dirty="0">
                <a:solidFill>
                  <a:srgbClr val="002060"/>
                </a:solidFill>
                <a:latin typeface="Abadi" panose="020B0604020104020204" pitchFamily="34" charset="0"/>
              </a:rPr>
              <a:t> de </a:t>
            </a:r>
            <a:r>
              <a:rPr lang="en-GB" b="1" dirty="0" err="1">
                <a:solidFill>
                  <a:srgbClr val="002060"/>
                </a:solidFill>
                <a:latin typeface="Abadi" panose="020B0604020104020204" pitchFamily="34" charset="0"/>
              </a:rPr>
              <a:t>ciberseguridad</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5" name="TextBox 4"/>
          <p:cNvSpPr txBox="1"/>
          <p:nvPr/>
        </p:nvSpPr>
        <p:spPr>
          <a:xfrm>
            <a:off x="203544" y="2065228"/>
            <a:ext cx="2326296" cy="2862322"/>
          </a:xfrm>
          <a:prstGeom prst="rect">
            <a:avLst/>
          </a:prstGeom>
          <a:noFill/>
        </p:spPr>
        <p:txBody>
          <a:bodyPr wrap="square" rtlCol="0">
            <a:spAutoFit/>
          </a:bodyPr>
          <a:lstStyle/>
          <a:p>
            <a:pPr marL="285750" indent="-285750">
              <a:buFont typeface="Arial" panose="020B0604020202020204" pitchFamily="34" charset="0"/>
              <a:buChar char="•"/>
            </a:pPr>
            <a:r>
              <a:rPr lang="es-ES" dirty="0">
                <a:solidFill>
                  <a:srgbClr val="002060"/>
                </a:solidFill>
              </a:rPr>
              <a:t>Actividades BOOM! de izquierda y derecha basadas en NIST </a:t>
            </a:r>
            <a:r>
              <a:rPr lang="es-ES" dirty="0" err="1">
                <a:solidFill>
                  <a:srgbClr val="002060"/>
                </a:solidFill>
              </a:rPr>
              <a:t>Cyber</a:t>
            </a:r>
            <a:r>
              <a:rPr lang="es-ES" dirty="0">
                <a:solidFill>
                  <a:srgbClr val="002060"/>
                </a:solidFill>
              </a:rPr>
              <a:t> Security Framework (NIST CSF) </a:t>
            </a:r>
          </a:p>
          <a:p>
            <a:endParaRPr lang="es-ES" dirty="0">
              <a:solidFill>
                <a:srgbClr val="002060"/>
              </a:solidFill>
            </a:endParaRPr>
          </a:p>
          <a:p>
            <a:pPr marL="285750" indent="-285750">
              <a:buFont typeface="Arial" panose="020B0604020202020204" pitchFamily="34" charset="0"/>
              <a:buChar char="•"/>
            </a:pPr>
            <a:endParaRPr lang="es-CR" dirty="0">
              <a:solidFill>
                <a:srgbClr val="002060"/>
              </a:solidFill>
            </a:endParaRPr>
          </a:p>
          <a:p>
            <a:endParaRPr lang="es-CR" dirty="0">
              <a:solidFill>
                <a:srgbClr val="002060"/>
              </a:solidFill>
            </a:endParaRPr>
          </a:p>
          <a:p>
            <a:endParaRPr lang="es-CR" dirty="0">
              <a:solidFill>
                <a:srgbClr val="002060"/>
              </a:solidFill>
            </a:endParaRPr>
          </a:p>
        </p:txBody>
      </p:sp>
      <p:sp>
        <p:nvSpPr>
          <p:cNvPr id="6" name="TextBox 5"/>
          <p:cNvSpPr txBox="1"/>
          <p:nvPr/>
        </p:nvSpPr>
        <p:spPr>
          <a:xfrm>
            <a:off x="2667000" y="3971994"/>
            <a:ext cx="1742785" cy="246221"/>
          </a:xfrm>
          <a:prstGeom prst="rect">
            <a:avLst/>
          </a:prstGeom>
          <a:noFill/>
        </p:spPr>
        <p:txBody>
          <a:bodyPr wrap="none" rtlCol="0">
            <a:spAutoFit/>
          </a:bodyPr>
          <a:lstStyle/>
          <a:p>
            <a:r>
              <a:rPr lang="es-CR" sz="1000" dirty="0"/>
              <a:t>Fuente: </a:t>
            </a:r>
            <a:r>
              <a:rPr lang="es-CR" sz="1000" dirty="0" err="1"/>
              <a:t>Cyber</a:t>
            </a:r>
            <a:r>
              <a:rPr lang="es-CR" sz="1000" dirty="0"/>
              <a:t> </a:t>
            </a:r>
            <a:r>
              <a:rPr lang="es-CR" sz="1000" dirty="0" err="1"/>
              <a:t>Defense</a:t>
            </a:r>
            <a:r>
              <a:rPr lang="es-CR" sz="1000" dirty="0"/>
              <a:t> </a:t>
            </a:r>
            <a:r>
              <a:rPr lang="es-CR" sz="1000" dirty="0" err="1"/>
              <a:t>Matrix</a:t>
            </a:r>
            <a:endParaRPr lang="es-CR" sz="1000" dirty="0"/>
          </a:p>
        </p:txBody>
      </p:sp>
      <p:pic>
        <p:nvPicPr>
          <p:cNvPr id="7" name="Picture 6"/>
          <p:cNvPicPr>
            <a:picLocks noChangeAspect="1"/>
          </p:cNvPicPr>
          <p:nvPr/>
        </p:nvPicPr>
        <p:blipFill>
          <a:blip r:embed="rId4"/>
          <a:stretch>
            <a:fillRect/>
          </a:stretch>
        </p:blipFill>
        <p:spPr>
          <a:xfrm>
            <a:off x="2514600" y="2191553"/>
            <a:ext cx="8516929" cy="1563548"/>
          </a:xfrm>
          <a:prstGeom prst="rect">
            <a:avLst/>
          </a:prstGeom>
        </p:spPr>
      </p:pic>
      <p:sp>
        <p:nvSpPr>
          <p:cNvPr id="8" name="Rounded Rectangle 7"/>
          <p:cNvSpPr/>
          <p:nvPr/>
        </p:nvSpPr>
        <p:spPr>
          <a:xfrm>
            <a:off x="8153400" y="3231673"/>
            <a:ext cx="2362200" cy="283289"/>
          </a:xfrm>
          <a:prstGeom prst="roundRect">
            <a:avLst/>
          </a:prstGeom>
          <a:noFill/>
          <a:ln w="28575">
            <a:solidFill>
              <a:srgbClr val="0070C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R"/>
          </a:p>
        </p:txBody>
      </p:sp>
      <p:sp>
        <p:nvSpPr>
          <p:cNvPr id="9" name="Right Arrow 8"/>
          <p:cNvSpPr/>
          <p:nvPr/>
        </p:nvSpPr>
        <p:spPr>
          <a:xfrm rot="19154739">
            <a:off x="6796481" y="3768558"/>
            <a:ext cx="1482514" cy="457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196238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165969"/>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Coordinación</a:t>
            </a:r>
            <a:r>
              <a:rPr lang="en-GB" b="1" dirty="0">
                <a:solidFill>
                  <a:srgbClr val="002060"/>
                </a:solidFill>
                <a:latin typeface="Abadi" panose="020B0604020104020204" pitchFamily="34" charset="0"/>
              </a:rPr>
              <a:t> y </a:t>
            </a:r>
            <a:r>
              <a:rPr lang="en-GB" b="1" dirty="0" err="1">
                <a:solidFill>
                  <a:srgbClr val="002060"/>
                </a:solidFill>
                <a:latin typeface="Abadi" panose="020B0604020104020204" pitchFamily="34" charset="0"/>
              </a:rPr>
              <a:t>gestión</a:t>
            </a:r>
            <a:r>
              <a:rPr lang="en-GB" b="1" dirty="0">
                <a:solidFill>
                  <a:srgbClr val="002060"/>
                </a:solidFill>
                <a:latin typeface="Abadi" panose="020B0604020104020204" pitchFamily="34" charset="0"/>
              </a:rPr>
              <a:t> de </a:t>
            </a:r>
            <a:r>
              <a:rPr lang="en-GB" b="1" dirty="0" err="1">
                <a:solidFill>
                  <a:srgbClr val="002060"/>
                </a:solidFill>
                <a:latin typeface="Abadi" panose="020B0604020104020204" pitchFamily="34" charset="0"/>
              </a:rPr>
              <a:t>incidentes</a:t>
            </a:r>
            <a:r>
              <a:rPr lang="en-GB" b="1" dirty="0">
                <a:solidFill>
                  <a:srgbClr val="002060"/>
                </a:solidFill>
                <a:latin typeface="Abadi" panose="020B0604020104020204" pitchFamily="34" charset="0"/>
              </a:rPr>
              <a:t> de </a:t>
            </a:r>
            <a:r>
              <a:rPr lang="en-GB" b="1" dirty="0" err="1">
                <a:solidFill>
                  <a:srgbClr val="002060"/>
                </a:solidFill>
                <a:latin typeface="Abadi" panose="020B0604020104020204" pitchFamily="34" charset="0"/>
              </a:rPr>
              <a:t>ciberseguridad</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5" name="TextBox 4"/>
          <p:cNvSpPr txBox="1"/>
          <p:nvPr/>
        </p:nvSpPr>
        <p:spPr>
          <a:xfrm>
            <a:off x="188304" y="1757190"/>
            <a:ext cx="4840896" cy="3970318"/>
          </a:xfrm>
          <a:prstGeom prst="rect">
            <a:avLst/>
          </a:prstGeom>
          <a:noFill/>
        </p:spPr>
        <p:txBody>
          <a:bodyPr wrap="square" rtlCol="0">
            <a:spAutoFit/>
          </a:bodyPr>
          <a:lstStyle/>
          <a:p>
            <a:pPr marL="285750" indent="-285750">
              <a:buFont typeface="Arial" panose="020B0604020202020204" pitchFamily="34" charset="0"/>
              <a:buChar char="•"/>
            </a:pPr>
            <a:r>
              <a:rPr lang="es-ES" dirty="0">
                <a:solidFill>
                  <a:srgbClr val="002060"/>
                </a:solidFill>
              </a:rPr>
              <a:t>Se conoce como gestión de incidentes de ciberseguridad, a un conjunto ordenado de acciones enfocadas a prevenir en la medida de lo posible la ocurrencia de los incidentes y, en caso de que ocurran, restaurar los niveles de operación lo antes posible. </a:t>
            </a:r>
          </a:p>
          <a:p>
            <a:pPr marL="285750" indent="-285750">
              <a:buFont typeface="Arial" panose="020B0604020202020204" pitchFamily="34" charset="0"/>
              <a:buChar char="•"/>
            </a:pPr>
            <a:r>
              <a:rPr lang="es-ES" dirty="0">
                <a:solidFill>
                  <a:srgbClr val="002060"/>
                </a:solidFill>
              </a:rPr>
              <a:t>El proceso de gestión de incidentes consta de diferentes fases y, aunque todas son necesarias, algunas pueden estar incluidas como parte de otras o tratarse de manera simultánea.</a:t>
            </a:r>
          </a:p>
          <a:p>
            <a:pPr marL="285750" indent="-285750">
              <a:buFont typeface="Arial" panose="020B0604020202020204" pitchFamily="34" charset="0"/>
              <a:buChar char="•"/>
            </a:pPr>
            <a:endParaRPr lang="es-CR" dirty="0">
              <a:solidFill>
                <a:srgbClr val="002060"/>
              </a:solidFill>
            </a:endParaRPr>
          </a:p>
          <a:p>
            <a:endParaRPr lang="es-CR" dirty="0">
              <a:solidFill>
                <a:srgbClr val="002060"/>
              </a:solidFill>
            </a:endParaRPr>
          </a:p>
          <a:p>
            <a:endParaRPr lang="es-CR" dirty="0">
              <a:solidFill>
                <a:srgbClr val="002060"/>
              </a:solidFill>
            </a:endParaRPr>
          </a:p>
        </p:txBody>
      </p:sp>
      <p:pic>
        <p:nvPicPr>
          <p:cNvPr id="3" name="Picture 2"/>
          <p:cNvPicPr>
            <a:picLocks noChangeAspect="1"/>
          </p:cNvPicPr>
          <p:nvPr/>
        </p:nvPicPr>
        <p:blipFill>
          <a:blip r:embed="rId4"/>
          <a:stretch>
            <a:fillRect/>
          </a:stretch>
        </p:blipFill>
        <p:spPr>
          <a:xfrm>
            <a:off x="5638800" y="1661846"/>
            <a:ext cx="2795731" cy="3663081"/>
          </a:xfrm>
          <a:prstGeom prst="rect">
            <a:avLst/>
          </a:prstGeom>
        </p:spPr>
      </p:pic>
      <p:sp>
        <p:nvSpPr>
          <p:cNvPr id="6" name="TextBox 5"/>
          <p:cNvSpPr txBox="1"/>
          <p:nvPr/>
        </p:nvSpPr>
        <p:spPr>
          <a:xfrm>
            <a:off x="5867400" y="5324927"/>
            <a:ext cx="962123" cy="246221"/>
          </a:xfrm>
          <a:prstGeom prst="rect">
            <a:avLst/>
          </a:prstGeom>
          <a:noFill/>
        </p:spPr>
        <p:txBody>
          <a:bodyPr wrap="none" rtlCol="0">
            <a:spAutoFit/>
          </a:bodyPr>
          <a:lstStyle/>
          <a:p>
            <a:r>
              <a:rPr lang="es-CR" sz="1000" dirty="0"/>
              <a:t>Fuente: INCIBE</a:t>
            </a:r>
          </a:p>
        </p:txBody>
      </p:sp>
    </p:spTree>
    <p:extLst>
      <p:ext uri="{BB962C8B-B14F-4D97-AF65-F5344CB8AC3E}">
        <p14:creationId xmlns:p14="http://schemas.microsoft.com/office/powerpoint/2010/main" val="1343564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165969"/>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Preparación</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pic>
        <p:nvPicPr>
          <p:cNvPr id="3" name="Picture 2"/>
          <p:cNvPicPr>
            <a:picLocks noChangeAspect="1"/>
          </p:cNvPicPr>
          <p:nvPr/>
        </p:nvPicPr>
        <p:blipFill>
          <a:blip r:embed="rId4"/>
          <a:stretch>
            <a:fillRect/>
          </a:stretch>
        </p:blipFill>
        <p:spPr>
          <a:xfrm>
            <a:off x="0" y="1722444"/>
            <a:ext cx="2795731" cy="3663081"/>
          </a:xfrm>
          <a:prstGeom prst="rect">
            <a:avLst/>
          </a:prstGeom>
        </p:spPr>
      </p:pic>
      <p:sp>
        <p:nvSpPr>
          <p:cNvPr id="6" name="TextBox 5"/>
          <p:cNvSpPr txBox="1"/>
          <p:nvPr/>
        </p:nvSpPr>
        <p:spPr>
          <a:xfrm>
            <a:off x="188304" y="5350780"/>
            <a:ext cx="962123" cy="246221"/>
          </a:xfrm>
          <a:prstGeom prst="rect">
            <a:avLst/>
          </a:prstGeom>
          <a:noFill/>
        </p:spPr>
        <p:txBody>
          <a:bodyPr wrap="none" rtlCol="0">
            <a:spAutoFit/>
          </a:bodyPr>
          <a:lstStyle/>
          <a:p>
            <a:r>
              <a:rPr lang="es-CR" sz="1000" dirty="0"/>
              <a:t>Fuente: INCIBE</a:t>
            </a:r>
          </a:p>
        </p:txBody>
      </p:sp>
      <p:sp>
        <p:nvSpPr>
          <p:cNvPr id="8" name="TextBox 7"/>
          <p:cNvSpPr txBox="1"/>
          <p:nvPr/>
        </p:nvSpPr>
        <p:spPr>
          <a:xfrm>
            <a:off x="2805428" y="1722444"/>
            <a:ext cx="7938771" cy="4247317"/>
          </a:xfrm>
          <a:prstGeom prst="rect">
            <a:avLst/>
          </a:prstGeom>
          <a:noFill/>
        </p:spPr>
        <p:txBody>
          <a:bodyPr wrap="square" rtlCol="0">
            <a:spAutoFit/>
          </a:bodyPr>
          <a:lstStyle/>
          <a:p>
            <a:pPr marL="285750" indent="-285750">
              <a:buFont typeface="Arial" panose="020B0604020202020204" pitchFamily="34" charset="0"/>
              <a:buChar char="•"/>
            </a:pPr>
            <a:r>
              <a:rPr lang="es-ES" dirty="0">
                <a:solidFill>
                  <a:srgbClr val="002060"/>
                </a:solidFill>
              </a:rPr>
              <a:t>Disponer </a:t>
            </a:r>
            <a:r>
              <a:rPr lang="es-ES" b="1" dirty="0">
                <a:solidFill>
                  <a:srgbClr val="002060"/>
                </a:solidFill>
              </a:rPr>
              <a:t>de información actualizada de contactos</a:t>
            </a:r>
            <a:r>
              <a:rPr lang="es-ES" dirty="0">
                <a:solidFill>
                  <a:srgbClr val="002060"/>
                </a:solidFill>
              </a:rPr>
              <a:t>, tanto de personal interno como externo, para involucrar en caso de un incidente de ciberseguridad.</a:t>
            </a:r>
          </a:p>
          <a:p>
            <a:pPr marL="285750" indent="-285750">
              <a:buFont typeface="Arial" panose="020B0604020202020204" pitchFamily="34" charset="0"/>
              <a:buChar char="•"/>
            </a:pPr>
            <a:r>
              <a:rPr lang="es-ES" dirty="0">
                <a:solidFill>
                  <a:srgbClr val="002060"/>
                </a:solidFill>
              </a:rPr>
              <a:t>Mantener las </a:t>
            </a:r>
            <a:r>
              <a:rPr lang="es-ES" b="1" dirty="0">
                <a:solidFill>
                  <a:srgbClr val="002060"/>
                </a:solidFill>
              </a:rPr>
              <a:t>políticas y procedimientos actualizados</a:t>
            </a:r>
            <a:r>
              <a:rPr lang="es-ES" dirty="0">
                <a:solidFill>
                  <a:srgbClr val="002060"/>
                </a:solidFill>
              </a:rPr>
              <a:t>. Especialmente todos los relativos a gestión de incidentes, recolección de evidencias, análisis forense o recuperación de sistemas.</a:t>
            </a:r>
          </a:p>
          <a:p>
            <a:pPr marL="285750" indent="-285750">
              <a:buFont typeface="Arial" panose="020B0604020202020204" pitchFamily="34" charset="0"/>
              <a:buChar char="•"/>
            </a:pPr>
            <a:r>
              <a:rPr lang="es-ES" b="1" dirty="0">
                <a:solidFill>
                  <a:srgbClr val="002060"/>
                </a:solidFill>
              </a:rPr>
              <a:t>Herramientas</a:t>
            </a:r>
            <a:r>
              <a:rPr lang="es-ES" dirty="0">
                <a:solidFill>
                  <a:srgbClr val="002060"/>
                </a:solidFill>
              </a:rPr>
              <a:t> a utilizar en todas las fases de gestión de un incidente.</a:t>
            </a:r>
          </a:p>
          <a:p>
            <a:pPr marL="285750" indent="-285750">
              <a:buFont typeface="Arial" panose="020B0604020202020204" pitchFamily="34" charset="0"/>
              <a:buChar char="•"/>
            </a:pPr>
            <a:r>
              <a:rPr lang="es-ES" b="1" dirty="0">
                <a:solidFill>
                  <a:srgbClr val="002060"/>
                </a:solidFill>
              </a:rPr>
              <a:t>Formación del equipo humano </a:t>
            </a:r>
            <a:r>
              <a:rPr lang="es-ES" dirty="0">
                <a:solidFill>
                  <a:srgbClr val="002060"/>
                </a:solidFill>
              </a:rPr>
              <a:t>para mejorar las capacidades técnicas y operativas.</a:t>
            </a:r>
          </a:p>
          <a:p>
            <a:pPr marL="285750" indent="-285750">
              <a:buFont typeface="Arial" panose="020B0604020202020204" pitchFamily="34" charset="0"/>
              <a:buChar char="•"/>
            </a:pPr>
            <a:r>
              <a:rPr lang="es-ES" b="1" dirty="0">
                <a:solidFill>
                  <a:srgbClr val="002060"/>
                </a:solidFill>
              </a:rPr>
              <a:t>Realizar análisis de riesgos </a:t>
            </a:r>
            <a:r>
              <a:rPr lang="es-ES" dirty="0">
                <a:solidFill>
                  <a:srgbClr val="002060"/>
                </a:solidFill>
              </a:rPr>
              <a:t>que permita disponer de un plan de tratamiento de riesgos que permita controlarlos para que sean mitigados, transferidos o aceptados.</a:t>
            </a:r>
          </a:p>
          <a:p>
            <a:pPr marL="285750" indent="-285750">
              <a:buFont typeface="Arial" panose="020B0604020202020204" pitchFamily="34" charset="0"/>
              <a:buChar char="•"/>
            </a:pPr>
            <a:r>
              <a:rPr lang="es-ES" b="1" dirty="0">
                <a:solidFill>
                  <a:srgbClr val="002060"/>
                </a:solidFill>
              </a:rPr>
              <a:t>Ejecución de simulacros</a:t>
            </a:r>
            <a:r>
              <a:rPr lang="es-ES" dirty="0">
                <a:solidFill>
                  <a:srgbClr val="002060"/>
                </a:solidFill>
              </a:rPr>
              <a:t> a fin de entrenar las capacidades y procedimientos técnicos, operativos, de gestión y coordinación.</a:t>
            </a:r>
            <a:endParaRPr lang="es-CR" dirty="0">
              <a:solidFill>
                <a:srgbClr val="002060"/>
              </a:solidFill>
            </a:endParaRPr>
          </a:p>
          <a:p>
            <a:endParaRPr lang="es-CR" dirty="0">
              <a:solidFill>
                <a:srgbClr val="002060"/>
              </a:solidFill>
            </a:endParaRPr>
          </a:p>
          <a:p>
            <a:endParaRPr lang="es-CR" dirty="0">
              <a:solidFill>
                <a:srgbClr val="002060"/>
              </a:solidFill>
            </a:endParaRPr>
          </a:p>
        </p:txBody>
      </p:sp>
    </p:spTree>
    <p:extLst>
      <p:ext uri="{BB962C8B-B14F-4D97-AF65-F5344CB8AC3E}">
        <p14:creationId xmlns:p14="http://schemas.microsoft.com/office/powerpoint/2010/main" val="2646711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165969"/>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Identificación</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6" name="TextBox 5"/>
          <p:cNvSpPr txBox="1"/>
          <p:nvPr/>
        </p:nvSpPr>
        <p:spPr>
          <a:xfrm>
            <a:off x="188304" y="5360959"/>
            <a:ext cx="962123" cy="246221"/>
          </a:xfrm>
          <a:prstGeom prst="rect">
            <a:avLst/>
          </a:prstGeom>
          <a:noFill/>
        </p:spPr>
        <p:txBody>
          <a:bodyPr wrap="none" rtlCol="0">
            <a:spAutoFit/>
          </a:bodyPr>
          <a:lstStyle/>
          <a:p>
            <a:r>
              <a:rPr lang="es-CR" sz="1000" dirty="0"/>
              <a:t>Fuente: INCIBE</a:t>
            </a:r>
          </a:p>
        </p:txBody>
      </p:sp>
      <p:pic>
        <p:nvPicPr>
          <p:cNvPr id="8" name="Picture 7"/>
          <p:cNvPicPr>
            <a:picLocks noChangeAspect="1"/>
          </p:cNvPicPr>
          <p:nvPr/>
        </p:nvPicPr>
        <p:blipFill>
          <a:blip r:embed="rId4"/>
          <a:stretch>
            <a:fillRect/>
          </a:stretch>
        </p:blipFill>
        <p:spPr>
          <a:xfrm>
            <a:off x="0" y="1722444"/>
            <a:ext cx="2795731" cy="3663081"/>
          </a:xfrm>
          <a:prstGeom prst="rect">
            <a:avLst/>
          </a:prstGeom>
        </p:spPr>
      </p:pic>
      <p:sp>
        <p:nvSpPr>
          <p:cNvPr id="9" name="TextBox 8"/>
          <p:cNvSpPr txBox="1"/>
          <p:nvPr/>
        </p:nvSpPr>
        <p:spPr>
          <a:xfrm>
            <a:off x="2805428" y="1722444"/>
            <a:ext cx="7938771" cy="2585323"/>
          </a:xfrm>
          <a:prstGeom prst="rect">
            <a:avLst/>
          </a:prstGeom>
          <a:noFill/>
        </p:spPr>
        <p:txBody>
          <a:bodyPr wrap="square" rtlCol="0">
            <a:spAutoFit/>
          </a:bodyPr>
          <a:lstStyle/>
          <a:p>
            <a:pPr marL="285750" indent="-285750">
              <a:buFont typeface="Arial" panose="020B0604020202020204" pitchFamily="34" charset="0"/>
              <a:buChar char="•"/>
            </a:pPr>
            <a:r>
              <a:rPr lang="es-ES" b="1" dirty="0">
                <a:solidFill>
                  <a:srgbClr val="002060"/>
                </a:solidFill>
              </a:rPr>
              <a:t>Registrar y monitorizar los eventos </a:t>
            </a:r>
            <a:r>
              <a:rPr lang="es-ES" dirty="0">
                <a:solidFill>
                  <a:srgbClr val="002060"/>
                </a:solidFill>
              </a:rPr>
              <a:t>de las redes, sistemas y aplicaciones.</a:t>
            </a:r>
          </a:p>
          <a:p>
            <a:pPr marL="285750" indent="-285750">
              <a:buFont typeface="Arial" panose="020B0604020202020204" pitchFamily="34" charset="0"/>
              <a:buChar char="•"/>
            </a:pPr>
            <a:r>
              <a:rPr lang="es-ES" b="1" dirty="0">
                <a:solidFill>
                  <a:srgbClr val="002060"/>
                </a:solidFill>
              </a:rPr>
              <a:t>Recolectar información </a:t>
            </a:r>
            <a:r>
              <a:rPr lang="es-ES" dirty="0">
                <a:solidFill>
                  <a:srgbClr val="002060"/>
                </a:solidFill>
              </a:rPr>
              <a:t>situacional que permita </a:t>
            </a:r>
            <a:r>
              <a:rPr lang="es-ES" b="1" dirty="0">
                <a:solidFill>
                  <a:srgbClr val="002060"/>
                </a:solidFill>
              </a:rPr>
              <a:t>detectar anomalías</a:t>
            </a:r>
            <a:r>
              <a:rPr lang="es-ES" dirty="0">
                <a:solidFill>
                  <a:srgbClr val="002060"/>
                </a:solidFill>
              </a:rPr>
              <a:t>.</a:t>
            </a:r>
          </a:p>
          <a:p>
            <a:pPr marL="285750" indent="-285750">
              <a:buFont typeface="Arial" panose="020B0604020202020204" pitchFamily="34" charset="0"/>
              <a:buChar char="•"/>
            </a:pPr>
            <a:r>
              <a:rPr lang="es-ES" dirty="0">
                <a:solidFill>
                  <a:srgbClr val="002060"/>
                </a:solidFill>
              </a:rPr>
              <a:t>Disponer de capacidades para </a:t>
            </a:r>
            <a:r>
              <a:rPr lang="es-ES" b="1" dirty="0">
                <a:solidFill>
                  <a:srgbClr val="002060"/>
                </a:solidFill>
              </a:rPr>
              <a:t>descubrir</a:t>
            </a:r>
            <a:r>
              <a:rPr lang="es-ES" dirty="0">
                <a:solidFill>
                  <a:srgbClr val="002060"/>
                </a:solidFill>
              </a:rPr>
              <a:t> incidentes de ciberseguridad y </a:t>
            </a:r>
            <a:r>
              <a:rPr lang="es-ES" b="1" dirty="0">
                <a:solidFill>
                  <a:srgbClr val="002060"/>
                </a:solidFill>
              </a:rPr>
              <a:t>comunicarlos</a:t>
            </a:r>
            <a:r>
              <a:rPr lang="es-ES" dirty="0">
                <a:solidFill>
                  <a:srgbClr val="002060"/>
                </a:solidFill>
              </a:rPr>
              <a:t> a los contactos apropiados.</a:t>
            </a:r>
          </a:p>
          <a:p>
            <a:pPr marL="285750" indent="-285750">
              <a:buFont typeface="Arial" panose="020B0604020202020204" pitchFamily="34" charset="0"/>
              <a:buChar char="•"/>
            </a:pPr>
            <a:r>
              <a:rPr lang="es-ES" b="1" dirty="0">
                <a:solidFill>
                  <a:srgbClr val="002060"/>
                </a:solidFill>
              </a:rPr>
              <a:t>Recopilar y almacenar de forma segura todas las evidencias</a:t>
            </a:r>
            <a:r>
              <a:rPr lang="es-ES" dirty="0">
                <a:solidFill>
                  <a:srgbClr val="002060"/>
                </a:solidFill>
              </a:rPr>
              <a:t>.</a:t>
            </a:r>
          </a:p>
          <a:p>
            <a:pPr marL="285750" indent="-285750">
              <a:buFont typeface="Arial" panose="020B0604020202020204" pitchFamily="34" charset="0"/>
              <a:buChar char="•"/>
            </a:pPr>
            <a:r>
              <a:rPr lang="es-ES" b="1" dirty="0">
                <a:solidFill>
                  <a:srgbClr val="002060"/>
                </a:solidFill>
              </a:rPr>
              <a:t>Compartir información </a:t>
            </a:r>
            <a:r>
              <a:rPr lang="es-ES" dirty="0">
                <a:solidFill>
                  <a:srgbClr val="002060"/>
                </a:solidFill>
              </a:rPr>
              <a:t>con otros equipos internos y externos de forma bidireccional para mejorar las capacidades de detección.</a:t>
            </a:r>
            <a:endParaRPr lang="es-CR" dirty="0">
              <a:solidFill>
                <a:srgbClr val="002060"/>
              </a:solidFill>
            </a:endParaRPr>
          </a:p>
          <a:p>
            <a:endParaRPr lang="es-CR" dirty="0">
              <a:solidFill>
                <a:srgbClr val="002060"/>
              </a:solidFill>
            </a:endParaRPr>
          </a:p>
          <a:p>
            <a:endParaRPr lang="es-CR" dirty="0">
              <a:solidFill>
                <a:srgbClr val="002060"/>
              </a:solidFill>
            </a:endParaRPr>
          </a:p>
        </p:txBody>
      </p:sp>
    </p:spTree>
    <p:extLst>
      <p:ext uri="{BB962C8B-B14F-4D97-AF65-F5344CB8AC3E}">
        <p14:creationId xmlns:p14="http://schemas.microsoft.com/office/powerpoint/2010/main" val="120929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165969"/>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Contención</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8" name="TextBox 7"/>
          <p:cNvSpPr txBox="1"/>
          <p:nvPr/>
        </p:nvSpPr>
        <p:spPr>
          <a:xfrm>
            <a:off x="188304" y="5360959"/>
            <a:ext cx="962123" cy="246221"/>
          </a:xfrm>
          <a:prstGeom prst="rect">
            <a:avLst/>
          </a:prstGeom>
          <a:noFill/>
        </p:spPr>
        <p:txBody>
          <a:bodyPr wrap="none" rtlCol="0">
            <a:spAutoFit/>
          </a:bodyPr>
          <a:lstStyle/>
          <a:p>
            <a:r>
              <a:rPr lang="es-CR" sz="1000" dirty="0"/>
              <a:t>Fuente: INCIBE</a:t>
            </a:r>
          </a:p>
        </p:txBody>
      </p:sp>
      <p:pic>
        <p:nvPicPr>
          <p:cNvPr id="9" name="Picture 8"/>
          <p:cNvPicPr>
            <a:picLocks noChangeAspect="1"/>
          </p:cNvPicPr>
          <p:nvPr/>
        </p:nvPicPr>
        <p:blipFill>
          <a:blip r:embed="rId4"/>
          <a:stretch>
            <a:fillRect/>
          </a:stretch>
        </p:blipFill>
        <p:spPr>
          <a:xfrm>
            <a:off x="0" y="1722444"/>
            <a:ext cx="2795731" cy="3663081"/>
          </a:xfrm>
          <a:prstGeom prst="rect">
            <a:avLst/>
          </a:prstGeom>
        </p:spPr>
      </p:pic>
      <p:sp>
        <p:nvSpPr>
          <p:cNvPr id="10" name="TextBox 9"/>
          <p:cNvSpPr txBox="1"/>
          <p:nvPr/>
        </p:nvSpPr>
        <p:spPr>
          <a:xfrm>
            <a:off x="2805428" y="1722444"/>
            <a:ext cx="7938771" cy="3970318"/>
          </a:xfrm>
          <a:prstGeom prst="rect">
            <a:avLst/>
          </a:prstGeom>
          <a:noFill/>
        </p:spPr>
        <p:txBody>
          <a:bodyPr wrap="square" rtlCol="0">
            <a:spAutoFit/>
          </a:bodyPr>
          <a:lstStyle/>
          <a:p>
            <a:r>
              <a:rPr lang="es-ES" dirty="0">
                <a:solidFill>
                  <a:srgbClr val="002060"/>
                </a:solidFill>
              </a:rPr>
              <a:t>En esta fase se realiza el </a:t>
            </a:r>
            <a:r>
              <a:rPr lang="es-ES" dirty="0" err="1">
                <a:solidFill>
                  <a:srgbClr val="002060"/>
                </a:solidFill>
              </a:rPr>
              <a:t>triaje</a:t>
            </a:r>
            <a:r>
              <a:rPr lang="es-ES" dirty="0">
                <a:solidFill>
                  <a:srgbClr val="002060"/>
                </a:solidFill>
              </a:rPr>
              <a:t>, que consiste en evaluar toda la información disponible en ese momento para realizar una clasificación y priorización del incidente en función del tipo y de la criticidad de la información y los sistemas afectados.</a:t>
            </a:r>
          </a:p>
          <a:p>
            <a:endParaRPr lang="es-ES" dirty="0">
              <a:solidFill>
                <a:srgbClr val="002060"/>
              </a:solidFill>
            </a:endParaRPr>
          </a:p>
          <a:p>
            <a:pPr marL="285750" indent="-285750">
              <a:buFont typeface="Arial" panose="020B0604020202020204" pitchFamily="34" charset="0"/>
              <a:buChar char="•"/>
            </a:pPr>
            <a:r>
              <a:rPr lang="es-ES" b="1" dirty="0">
                <a:solidFill>
                  <a:srgbClr val="002060"/>
                </a:solidFill>
              </a:rPr>
              <a:t>Registrar y monitorizar los eventos </a:t>
            </a:r>
            <a:r>
              <a:rPr lang="es-ES" dirty="0">
                <a:solidFill>
                  <a:srgbClr val="002060"/>
                </a:solidFill>
              </a:rPr>
              <a:t>de las redes, sistemas y aplicaciones.</a:t>
            </a:r>
          </a:p>
          <a:p>
            <a:pPr marL="285750" indent="-285750">
              <a:buFont typeface="Arial" panose="020B0604020202020204" pitchFamily="34" charset="0"/>
              <a:buChar char="•"/>
            </a:pPr>
            <a:r>
              <a:rPr lang="es-ES" b="1" dirty="0">
                <a:solidFill>
                  <a:srgbClr val="002060"/>
                </a:solidFill>
              </a:rPr>
              <a:t>Recolectar información </a:t>
            </a:r>
            <a:r>
              <a:rPr lang="es-ES" dirty="0">
                <a:solidFill>
                  <a:srgbClr val="002060"/>
                </a:solidFill>
              </a:rPr>
              <a:t>situacional que permita </a:t>
            </a:r>
            <a:r>
              <a:rPr lang="es-ES" b="1" dirty="0">
                <a:solidFill>
                  <a:srgbClr val="002060"/>
                </a:solidFill>
              </a:rPr>
              <a:t>detectar anomalías</a:t>
            </a:r>
            <a:r>
              <a:rPr lang="es-ES" dirty="0">
                <a:solidFill>
                  <a:srgbClr val="002060"/>
                </a:solidFill>
              </a:rPr>
              <a:t>.</a:t>
            </a:r>
          </a:p>
          <a:p>
            <a:pPr marL="285750" indent="-285750">
              <a:buFont typeface="Arial" panose="020B0604020202020204" pitchFamily="34" charset="0"/>
              <a:buChar char="•"/>
            </a:pPr>
            <a:r>
              <a:rPr lang="es-ES" dirty="0">
                <a:solidFill>
                  <a:srgbClr val="002060"/>
                </a:solidFill>
              </a:rPr>
              <a:t>Disponer de capacidades para </a:t>
            </a:r>
            <a:r>
              <a:rPr lang="es-ES" b="1" dirty="0">
                <a:solidFill>
                  <a:srgbClr val="002060"/>
                </a:solidFill>
              </a:rPr>
              <a:t>descubrir</a:t>
            </a:r>
            <a:r>
              <a:rPr lang="es-ES" dirty="0">
                <a:solidFill>
                  <a:srgbClr val="002060"/>
                </a:solidFill>
              </a:rPr>
              <a:t> incidentes de ciberseguridad y </a:t>
            </a:r>
            <a:r>
              <a:rPr lang="es-ES" b="1" dirty="0">
                <a:solidFill>
                  <a:srgbClr val="002060"/>
                </a:solidFill>
              </a:rPr>
              <a:t>comunicarlos</a:t>
            </a:r>
            <a:r>
              <a:rPr lang="es-ES" dirty="0">
                <a:solidFill>
                  <a:srgbClr val="002060"/>
                </a:solidFill>
              </a:rPr>
              <a:t> a los contactos apropiados.</a:t>
            </a:r>
          </a:p>
          <a:p>
            <a:pPr marL="285750" indent="-285750">
              <a:buFont typeface="Arial" panose="020B0604020202020204" pitchFamily="34" charset="0"/>
              <a:buChar char="•"/>
            </a:pPr>
            <a:r>
              <a:rPr lang="es-ES" b="1" dirty="0">
                <a:solidFill>
                  <a:srgbClr val="002060"/>
                </a:solidFill>
              </a:rPr>
              <a:t>Recopilar y almacenar de forma segura todas las evidencias</a:t>
            </a:r>
            <a:r>
              <a:rPr lang="es-ES" dirty="0">
                <a:solidFill>
                  <a:srgbClr val="002060"/>
                </a:solidFill>
              </a:rPr>
              <a:t>.</a:t>
            </a:r>
          </a:p>
          <a:p>
            <a:pPr marL="285750" indent="-285750">
              <a:buFont typeface="Arial" panose="020B0604020202020204" pitchFamily="34" charset="0"/>
              <a:buChar char="•"/>
            </a:pPr>
            <a:r>
              <a:rPr lang="es-ES" b="1" dirty="0">
                <a:solidFill>
                  <a:srgbClr val="002060"/>
                </a:solidFill>
              </a:rPr>
              <a:t>Compartir información </a:t>
            </a:r>
            <a:r>
              <a:rPr lang="es-ES" dirty="0">
                <a:solidFill>
                  <a:srgbClr val="002060"/>
                </a:solidFill>
              </a:rPr>
              <a:t>con otros equipos internos y externos de forma bidireccional para mejorar las capacidades de detección.</a:t>
            </a:r>
            <a:endParaRPr lang="es-CR" dirty="0">
              <a:solidFill>
                <a:srgbClr val="002060"/>
              </a:solidFill>
            </a:endParaRPr>
          </a:p>
          <a:p>
            <a:endParaRPr lang="es-CR" dirty="0">
              <a:solidFill>
                <a:srgbClr val="002060"/>
              </a:solidFill>
            </a:endParaRPr>
          </a:p>
          <a:p>
            <a:endParaRPr lang="es-CR" dirty="0">
              <a:solidFill>
                <a:srgbClr val="002060"/>
              </a:solidFill>
            </a:endParaRPr>
          </a:p>
        </p:txBody>
      </p:sp>
    </p:spTree>
    <p:extLst>
      <p:ext uri="{BB962C8B-B14F-4D97-AF65-F5344CB8AC3E}">
        <p14:creationId xmlns:p14="http://schemas.microsoft.com/office/powerpoint/2010/main" val="1310533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165969"/>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Mitigación</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8" name="TextBox 7"/>
          <p:cNvSpPr txBox="1"/>
          <p:nvPr/>
        </p:nvSpPr>
        <p:spPr>
          <a:xfrm>
            <a:off x="188304" y="5360959"/>
            <a:ext cx="962123" cy="246221"/>
          </a:xfrm>
          <a:prstGeom prst="rect">
            <a:avLst/>
          </a:prstGeom>
          <a:noFill/>
        </p:spPr>
        <p:txBody>
          <a:bodyPr wrap="none" rtlCol="0">
            <a:spAutoFit/>
          </a:bodyPr>
          <a:lstStyle/>
          <a:p>
            <a:r>
              <a:rPr lang="es-CR" sz="1000" dirty="0"/>
              <a:t>Fuente: INCIBE</a:t>
            </a:r>
          </a:p>
        </p:txBody>
      </p:sp>
      <p:pic>
        <p:nvPicPr>
          <p:cNvPr id="9" name="Picture 8"/>
          <p:cNvPicPr>
            <a:picLocks noChangeAspect="1"/>
          </p:cNvPicPr>
          <p:nvPr/>
        </p:nvPicPr>
        <p:blipFill>
          <a:blip r:embed="rId4"/>
          <a:stretch>
            <a:fillRect/>
          </a:stretch>
        </p:blipFill>
        <p:spPr>
          <a:xfrm>
            <a:off x="0" y="1722444"/>
            <a:ext cx="2795731" cy="3663081"/>
          </a:xfrm>
          <a:prstGeom prst="rect">
            <a:avLst/>
          </a:prstGeom>
        </p:spPr>
      </p:pic>
      <p:sp>
        <p:nvSpPr>
          <p:cNvPr id="10" name="TextBox 9"/>
          <p:cNvSpPr txBox="1"/>
          <p:nvPr/>
        </p:nvSpPr>
        <p:spPr>
          <a:xfrm>
            <a:off x="2805428" y="1722444"/>
            <a:ext cx="7938771" cy="2862322"/>
          </a:xfrm>
          <a:prstGeom prst="rect">
            <a:avLst/>
          </a:prstGeom>
          <a:noFill/>
        </p:spPr>
        <p:txBody>
          <a:bodyPr wrap="square" rtlCol="0">
            <a:spAutoFit/>
          </a:bodyPr>
          <a:lstStyle/>
          <a:p>
            <a:pPr marL="285750" indent="-285750">
              <a:buFont typeface="Arial" panose="020B0604020202020204" pitchFamily="34" charset="0"/>
              <a:buChar char="•"/>
            </a:pPr>
            <a:r>
              <a:rPr lang="es-ES" b="1" dirty="0">
                <a:solidFill>
                  <a:srgbClr val="002060"/>
                </a:solidFill>
              </a:rPr>
              <a:t>Determinar las causas y los síntomas </a:t>
            </a:r>
            <a:r>
              <a:rPr lang="es-ES" dirty="0">
                <a:solidFill>
                  <a:srgbClr val="002060"/>
                </a:solidFill>
              </a:rPr>
              <a:t>del incidente para determinar las medidas de mitigación más eficaces.</a:t>
            </a:r>
          </a:p>
          <a:p>
            <a:pPr marL="285750" indent="-285750">
              <a:buFont typeface="Arial" panose="020B0604020202020204" pitchFamily="34" charset="0"/>
              <a:buChar char="•"/>
            </a:pPr>
            <a:r>
              <a:rPr lang="es-ES" b="1" dirty="0">
                <a:solidFill>
                  <a:srgbClr val="002060"/>
                </a:solidFill>
              </a:rPr>
              <a:t>Identificar y eliminar todo el software utilizado por los atacantes</a:t>
            </a:r>
            <a:r>
              <a:rPr lang="es-ES" dirty="0">
                <a:solidFill>
                  <a:srgbClr val="002060"/>
                </a:solidFill>
              </a:rPr>
              <a:t>. A menudo la forma que ofrece más garantías de eliminar todo rastro de un incidente pasa por una instalación desde cero de una máquina.</a:t>
            </a:r>
          </a:p>
          <a:p>
            <a:pPr marL="285750" indent="-285750">
              <a:buFont typeface="Arial" panose="020B0604020202020204" pitchFamily="34" charset="0"/>
              <a:buChar char="•"/>
            </a:pPr>
            <a:r>
              <a:rPr lang="es-ES" b="1" dirty="0">
                <a:solidFill>
                  <a:srgbClr val="002060"/>
                </a:solidFill>
              </a:rPr>
              <a:t>Recuperación de la última copia de seguridad limpia</a:t>
            </a:r>
            <a:r>
              <a:rPr lang="es-ES" dirty="0">
                <a:solidFill>
                  <a:srgbClr val="002060"/>
                </a:solidFill>
              </a:rPr>
              <a:t>.</a:t>
            </a:r>
          </a:p>
          <a:p>
            <a:pPr marL="285750" indent="-285750">
              <a:buFont typeface="Arial" panose="020B0604020202020204" pitchFamily="34" charset="0"/>
              <a:buChar char="•"/>
            </a:pPr>
            <a:r>
              <a:rPr lang="es-ES" b="1" dirty="0">
                <a:solidFill>
                  <a:srgbClr val="002060"/>
                </a:solidFill>
              </a:rPr>
              <a:t>Identificar servicios utilizados durante el ataque</a:t>
            </a:r>
            <a:r>
              <a:rPr lang="es-ES" dirty="0">
                <a:solidFill>
                  <a:srgbClr val="002060"/>
                </a:solidFill>
              </a:rPr>
              <a:t>, ya que en ocasiones los atacantes utilizan servicios legítimos de los sistemas atacados.</a:t>
            </a:r>
            <a:endParaRPr lang="es-CR" dirty="0">
              <a:solidFill>
                <a:srgbClr val="002060"/>
              </a:solidFill>
            </a:endParaRPr>
          </a:p>
          <a:p>
            <a:endParaRPr lang="es-CR" dirty="0">
              <a:solidFill>
                <a:srgbClr val="002060"/>
              </a:solidFill>
            </a:endParaRPr>
          </a:p>
          <a:p>
            <a:endParaRPr lang="es-CR" dirty="0">
              <a:solidFill>
                <a:srgbClr val="002060"/>
              </a:solidFill>
            </a:endParaRPr>
          </a:p>
        </p:txBody>
      </p:sp>
    </p:spTree>
    <p:extLst>
      <p:ext uri="{BB962C8B-B14F-4D97-AF65-F5344CB8AC3E}">
        <p14:creationId xmlns:p14="http://schemas.microsoft.com/office/powerpoint/2010/main" val="2253483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165969"/>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Recuperación</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8" name="TextBox 7"/>
          <p:cNvSpPr txBox="1"/>
          <p:nvPr/>
        </p:nvSpPr>
        <p:spPr>
          <a:xfrm>
            <a:off x="188304" y="5360959"/>
            <a:ext cx="962123" cy="246221"/>
          </a:xfrm>
          <a:prstGeom prst="rect">
            <a:avLst/>
          </a:prstGeom>
          <a:noFill/>
        </p:spPr>
        <p:txBody>
          <a:bodyPr wrap="none" rtlCol="0">
            <a:spAutoFit/>
          </a:bodyPr>
          <a:lstStyle/>
          <a:p>
            <a:r>
              <a:rPr lang="es-CR" sz="1000" dirty="0"/>
              <a:t>Fuente: INCIBE</a:t>
            </a:r>
          </a:p>
        </p:txBody>
      </p:sp>
      <p:pic>
        <p:nvPicPr>
          <p:cNvPr id="9" name="Picture 8"/>
          <p:cNvPicPr>
            <a:picLocks noChangeAspect="1"/>
          </p:cNvPicPr>
          <p:nvPr/>
        </p:nvPicPr>
        <p:blipFill>
          <a:blip r:embed="rId4"/>
          <a:stretch>
            <a:fillRect/>
          </a:stretch>
        </p:blipFill>
        <p:spPr>
          <a:xfrm>
            <a:off x="0" y="1722444"/>
            <a:ext cx="2795731" cy="3663081"/>
          </a:xfrm>
          <a:prstGeom prst="rect">
            <a:avLst/>
          </a:prstGeom>
        </p:spPr>
      </p:pic>
      <p:sp>
        <p:nvSpPr>
          <p:cNvPr id="10" name="TextBox 9"/>
          <p:cNvSpPr txBox="1"/>
          <p:nvPr/>
        </p:nvSpPr>
        <p:spPr>
          <a:xfrm>
            <a:off x="2805428" y="1722444"/>
            <a:ext cx="7938771" cy="2585323"/>
          </a:xfrm>
          <a:prstGeom prst="rect">
            <a:avLst/>
          </a:prstGeom>
          <a:noFill/>
        </p:spPr>
        <p:txBody>
          <a:bodyPr wrap="square" rtlCol="0">
            <a:spAutoFit/>
          </a:bodyPr>
          <a:lstStyle/>
          <a:p>
            <a:pPr marL="285750" indent="-285750">
              <a:buFont typeface="Arial" panose="020B0604020202020204" pitchFamily="34" charset="0"/>
              <a:buChar char="•"/>
            </a:pPr>
            <a:r>
              <a:rPr lang="es-ES" dirty="0">
                <a:solidFill>
                  <a:srgbClr val="002060"/>
                </a:solidFill>
              </a:rPr>
              <a:t>Consiste en devolver el nivel de operación a su estado normal y que las áreas de negocio afectadas puedan retomar su actividad. </a:t>
            </a:r>
          </a:p>
          <a:p>
            <a:pPr marL="285750" indent="-285750">
              <a:buFont typeface="Arial" panose="020B0604020202020204" pitchFamily="34" charset="0"/>
              <a:buChar char="•"/>
            </a:pPr>
            <a:r>
              <a:rPr lang="es-ES" dirty="0">
                <a:solidFill>
                  <a:srgbClr val="002060"/>
                </a:solidFill>
              </a:rPr>
              <a:t>Es importante </a:t>
            </a:r>
            <a:r>
              <a:rPr lang="es-ES" b="1" dirty="0">
                <a:solidFill>
                  <a:srgbClr val="002060"/>
                </a:solidFill>
              </a:rPr>
              <a:t>no precipitarse </a:t>
            </a:r>
            <a:r>
              <a:rPr lang="es-ES" dirty="0">
                <a:solidFill>
                  <a:srgbClr val="002060"/>
                </a:solidFill>
              </a:rPr>
              <a:t>en la puesta en producción de los sistemas que se han visto impactados por el incidente.</a:t>
            </a:r>
          </a:p>
          <a:p>
            <a:pPr marL="285750" indent="-285750">
              <a:buFont typeface="Arial" panose="020B0604020202020204" pitchFamily="34" charset="0"/>
              <a:buChar char="•"/>
            </a:pPr>
            <a:r>
              <a:rPr lang="es-ES" dirty="0">
                <a:solidFill>
                  <a:srgbClr val="002060"/>
                </a:solidFill>
              </a:rPr>
              <a:t>Conviene prestar especial atención a estos sistemas durante la puesta en producción y </a:t>
            </a:r>
            <a:r>
              <a:rPr lang="es-ES" b="1" dirty="0">
                <a:solidFill>
                  <a:srgbClr val="002060"/>
                </a:solidFill>
              </a:rPr>
              <a:t>buscar cualquier signo de actividad sospechosa</a:t>
            </a:r>
            <a:r>
              <a:rPr lang="es-ES" dirty="0">
                <a:solidFill>
                  <a:srgbClr val="002060"/>
                </a:solidFill>
              </a:rPr>
              <a:t>, definiendo un periodo de tiempo con </a:t>
            </a:r>
            <a:r>
              <a:rPr lang="es-ES" b="1" dirty="0">
                <a:solidFill>
                  <a:srgbClr val="002060"/>
                </a:solidFill>
              </a:rPr>
              <a:t>medidas adicionales de monitorización</a:t>
            </a:r>
            <a:r>
              <a:rPr lang="es-ES" dirty="0">
                <a:solidFill>
                  <a:srgbClr val="002060"/>
                </a:solidFill>
              </a:rPr>
              <a:t>.</a:t>
            </a:r>
            <a:endParaRPr lang="es-CR" dirty="0">
              <a:solidFill>
                <a:srgbClr val="002060"/>
              </a:solidFill>
            </a:endParaRPr>
          </a:p>
          <a:p>
            <a:endParaRPr lang="es-CR" dirty="0">
              <a:solidFill>
                <a:srgbClr val="002060"/>
              </a:solidFill>
            </a:endParaRPr>
          </a:p>
          <a:p>
            <a:endParaRPr lang="es-CR" dirty="0">
              <a:solidFill>
                <a:srgbClr val="002060"/>
              </a:solidFill>
            </a:endParaRPr>
          </a:p>
        </p:txBody>
      </p:sp>
    </p:spTree>
    <p:extLst>
      <p:ext uri="{BB962C8B-B14F-4D97-AF65-F5344CB8AC3E}">
        <p14:creationId xmlns:p14="http://schemas.microsoft.com/office/powerpoint/2010/main" val="3807017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165969"/>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rgbClr val="002060"/>
                </a:solidFill>
                <a:latin typeface="Abadi" panose="020B0604020104020204" pitchFamily="34" charset="0"/>
              </a:rPr>
              <a:t>Post - </a:t>
            </a:r>
            <a:r>
              <a:rPr lang="en-GB" b="1" dirty="0" err="1">
                <a:solidFill>
                  <a:srgbClr val="002060"/>
                </a:solidFill>
                <a:latin typeface="Abadi" panose="020B0604020104020204" pitchFamily="34" charset="0"/>
              </a:rPr>
              <a:t>Incidente</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8" name="TextBox 7"/>
          <p:cNvSpPr txBox="1"/>
          <p:nvPr/>
        </p:nvSpPr>
        <p:spPr>
          <a:xfrm>
            <a:off x="188304" y="5360959"/>
            <a:ext cx="962123" cy="246221"/>
          </a:xfrm>
          <a:prstGeom prst="rect">
            <a:avLst/>
          </a:prstGeom>
          <a:noFill/>
        </p:spPr>
        <p:txBody>
          <a:bodyPr wrap="none" rtlCol="0">
            <a:spAutoFit/>
          </a:bodyPr>
          <a:lstStyle/>
          <a:p>
            <a:r>
              <a:rPr lang="es-CR" sz="1000" dirty="0"/>
              <a:t>Fuente: INCIBE</a:t>
            </a:r>
          </a:p>
        </p:txBody>
      </p:sp>
      <p:pic>
        <p:nvPicPr>
          <p:cNvPr id="9" name="Picture 8"/>
          <p:cNvPicPr>
            <a:picLocks noChangeAspect="1"/>
          </p:cNvPicPr>
          <p:nvPr/>
        </p:nvPicPr>
        <p:blipFill>
          <a:blip r:embed="rId4"/>
          <a:stretch>
            <a:fillRect/>
          </a:stretch>
        </p:blipFill>
        <p:spPr>
          <a:xfrm>
            <a:off x="0" y="1722444"/>
            <a:ext cx="2795731" cy="3663081"/>
          </a:xfrm>
          <a:prstGeom prst="rect">
            <a:avLst/>
          </a:prstGeom>
        </p:spPr>
      </p:pic>
      <p:sp>
        <p:nvSpPr>
          <p:cNvPr id="10" name="TextBox 9"/>
          <p:cNvSpPr txBox="1"/>
          <p:nvPr/>
        </p:nvSpPr>
        <p:spPr>
          <a:xfrm>
            <a:off x="2805428" y="1722444"/>
            <a:ext cx="7938771" cy="4247317"/>
          </a:xfrm>
          <a:prstGeom prst="rect">
            <a:avLst/>
          </a:prstGeom>
          <a:noFill/>
        </p:spPr>
        <p:txBody>
          <a:bodyPr wrap="square" rtlCol="0">
            <a:spAutoFit/>
          </a:bodyPr>
          <a:lstStyle/>
          <a:p>
            <a:pPr marL="285750" indent="-285750">
              <a:buFont typeface="Arial" panose="020B0604020202020204" pitchFamily="34" charset="0"/>
              <a:buChar char="•"/>
            </a:pPr>
            <a:r>
              <a:rPr lang="es-ES" dirty="0">
                <a:solidFill>
                  <a:srgbClr val="002060"/>
                </a:solidFill>
              </a:rPr>
              <a:t>Una vez que el incidente está controlado y la actividad ha vuelto a la normalidad, es momento de llevar a cabo un proceso al que no se le suele dar toda la importancia que merece: </a:t>
            </a:r>
            <a:r>
              <a:rPr lang="es-ES" b="1" dirty="0">
                <a:solidFill>
                  <a:srgbClr val="002060"/>
                </a:solidFill>
              </a:rPr>
              <a:t>las lecciones aprendidas</a:t>
            </a:r>
            <a:r>
              <a:rPr lang="es-ES" dirty="0">
                <a:solidFill>
                  <a:srgbClr val="002060"/>
                </a:solidFill>
              </a:rPr>
              <a:t>.</a:t>
            </a:r>
          </a:p>
          <a:p>
            <a:pPr marL="285750" indent="-285750">
              <a:buFont typeface="Arial" panose="020B0604020202020204" pitchFamily="34" charset="0"/>
              <a:buChar char="•"/>
            </a:pPr>
            <a:r>
              <a:rPr lang="es-ES" dirty="0">
                <a:solidFill>
                  <a:srgbClr val="002060"/>
                </a:solidFill>
              </a:rPr>
              <a:t>Conviene pararse a reflexionar sobre lo sucedido, analizando las causas del problema, cómo se ha desarrollado la actividad durante la gestión del incidente y todos los problemas asociados a la misma. </a:t>
            </a:r>
          </a:p>
          <a:p>
            <a:pPr marL="285750" indent="-285750">
              <a:buFont typeface="Arial" panose="020B0604020202020204" pitchFamily="34" charset="0"/>
              <a:buChar char="•"/>
            </a:pPr>
            <a:r>
              <a:rPr lang="es-ES" dirty="0">
                <a:solidFill>
                  <a:srgbClr val="002060"/>
                </a:solidFill>
              </a:rPr>
              <a:t>La finalidad de este proceso es </a:t>
            </a:r>
            <a:r>
              <a:rPr lang="es-ES" b="1" dirty="0">
                <a:solidFill>
                  <a:srgbClr val="002060"/>
                </a:solidFill>
              </a:rPr>
              <a:t>aprender de lo sucedido </a:t>
            </a:r>
            <a:r>
              <a:rPr lang="es-ES" dirty="0">
                <a:solidFill>
                  <a:srgbClr val="002060"/>
                </a:solidFill>
              </a:rPr>
              <a:t>y que se puedan tomar las medidas adecuadas para evitar que una situación similar se pueda volver a repetir, además de mejorar los procedimientos.</a:t>
            </a:r>
          </a:p>
          <a:p>
            <a:pPr marL="285750" indent="-285750">
              <a:buFont typeface="Arial" panose="020B0604020202020204" pitchFamily="34" charset="0"/>
              <a:buChar char="•"/>
            </a:pPr>
            <a:r>
              <a:rPr lang="es-ES" b="1" dirty="0">
                <a:solidFill>
                  <a:srgbClr val="002060"/>
                </a:solidFill>
              </a:rPr>
              <a:t>Se debería generar un informe del incidente</a:t>
            </a:r>
            <a:r>
              <a:rPr lang="es-ES" dirty="0">
                <a:solidFill>
                  <a:srgbClr val="002060"/>
                </a:solidFill>
              </a:rPr>
              <a:t> que deberá detallar la(s) causa(s) del incidente y su costo (especialmente, en términos de compromiso de información o de impacto en los servicios prestados), así como recomendaciones a futuro.</a:t>
            </a:r>
            <a:endParaRPr lang="es-CR" dirty="0">
              <a:solidFill>
                <a:srgbClr val="002060"/>
              </a:solidFill>
            </a:endParaRPr>
          </a:p>
          <a:p>
            <a:endParaRPr lang="es-CR" dirty="0">
              <a:solidFill>
                <a:srgbClr val="002060"/>
              </a:solidFill>
            </a:endParaRPr>
          </a:p>
          <a:p>
            <a:endParaRPr lang="es-CR" dirty="0">
              <a:solidFill>
                <a:srgbClr val="002060"/>
              </a:solidFill>
            </a:endParaRPr>
          </a:p>
        </p:txBody>
      </p:sp>
    </p:spTree>
    <p:extLst>
      <p:ext uri="{BB962C8B-B14F-4D97-AF65-F5344CB8AC3E}">
        <p14:creationId xmlns:p14="http://schemas.microsoft.com/office/powerpoint/2010/main" val="2770905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09750" y="44773"/>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solidFill>
                  <a:srgbClr val="002060"/>
                </a:solidFill>
                <a:latin typeface="Abadi" panose="020B0604020104020204" pitchFamily="34" charset="0"/>
              </a:rPr>
              <a:t>Importancia de la coordinación y la colaboración</a:t>
            </a: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5" name="TextBox 4"/>
          <p:cNvSpPr txBox="1"/>
          <p:nvPr/>
        </p:nvSpPr>
        <p:spPr>
          <a:xfrm>
            <a:off x="685800" y="1765300"/>
            <a:ext cx="10020300" cy="3693319"/>
          </a:xfrm>
          <a:prstGeom prst="rect">
            <a:avLst/>
          </a:prstGeom>
          <a:noFill/>
        </p:spPr>
        <p:txBody>
          <a:bodyPr wrap="square" rtlCol="0">
            <a:spAutoFit/>
          </a:bodyPr>
          <a:lstStyle/>
          <a:p>
            <a:pPr marL="285750" indent="-285750">
              <a:buFont typeface="Arial" panose="020B0604020202020204" pitchFamily="34" charset="0"/>
              <a:buChar char="•"/>
            </a:pPr>
            <a:r>
              <a:rPr lang="es-ES" b="1" dirty="0">
                <a:solidFill>
                  <a:srgbClr val="002060"/>
                </a:solidFill>
              </a:rPr>
              <a:t>Respuesta efectiva y rápida</a:t>
            </a:r>
            <a:r>
              <a:rPr lang="es-ES" dirty="0">
                <a:solidFill>
                  <a:srgbClr val="002060"/>
                </a:solidFill>
              </a:rPr>
              <a:t>: La coordinación y colaboración adecuadas permiten una respuesta más rápida y eficiente a los incidentes de ciberseguridad. </a:t>
            </a:r>
          </a:p>
          <a:p>
            <a:pPr marL="285750" indent="-285750">
              <a:buFont typeface="Arial" panose="020B0604020202020204" pitchFamily="34" charset="0"/>
              <a:buChar char="•"/>
            </a:pPr>
            <a:r>
              <a:rPr lang="es-ES" b="1" dirty="0">
                <a:solidFill>
                  <a:srgbClr val="002060"/>
                </a:solidFill>
              </a:rPr>
              <a:t>Sinergia de habilidades y conocimientos</a:t>
            </a:r>
            <a:r>
              <a:rPr lang="es-ES" dirty="0">
                <a:solidFill>
                  <a:srgbClr val="002060"/>
                </a:solidFill>
              </a:rPr>
              <a:t>: La colaboración entre diferentes equipos y especialistas en ciberseguridad aporta una variedad de habilidades y conocimientos complementarios</a:t>
            </a:r>
          </a:p>
          <a:p>
            <a:pPr marL="285750" indent="-285750">
              <a:buFont typeface="Arial" panose="020B0604020202020204" pitchFamily="34" charset="0"/>
              <a:buChar char="•"/>
            </a:pPr>
            <a:r>
              <a:rPr lang="es-ES" b="1" dirty="0">
                <a:solidFill>
                  <a:srgbClr val="002060"/>
                </a:solidFill>
              </a:rPr>
              <a:t>Gestión de recursos y tareas</a:t>
            </a:r>
            <a:r>
              <a:rPr lang="es-ES" dirty="0">
                <a:solidFill>
                  <a:srgbClr val="002060"/>
                </a:solidFill>
              </a:rPr>
              <a:t>: La coordinación adecuada permite una asignación eficiente de recursos y tareas durante un incidente de ciberseguridad. </a:t>
            </a:r>
          </a:p>
          <a:p>
            <a:pPr marL="285750" indent="-285750">
              <a:buFont typeface="Arial" panose="020B0604020202020204" pitchFamily="34" charset="0"/>
              <a:buChar char="•"/>
            </a:pPr>
            <a:r>
              <a:rPr lang="es-ES" b="1" dirty="0">
                <a:solidFill>
                  <a:srgbClr val="002060"/>
                </a:solidFill>
              </a:rPr>
              <a:t>Comunicación fluida y oportuna</a:t>
            </a:r>
            <a:r>
              <a:rPr lang="es-ES" dirty="0">
                <a:solidFill>
                  <a:srgbClr val="002060"/>
                </a:solidFill>
              </a:rPr>
              <a:t>: Una comunicación fluida y oportuna facilita el intercambio de información crítica, toma de decisiones y actualizaciones regulares, lo que contribuye a una gestión más eficiente del incidente.</a:t>
            </a:r>
          </a:p>
          <a:p>
            <a:pPr marL="285750" indent="-285750">
              <a:buFont typeface="Arial" panose="020B0604020202020204" pitchFamily="34" charset="0"/>
              <a:buChar char="•"/>
            </a:pPr>
            <a:r>
              <a:rPr lang="es-ES" b="1" dirty="0">
                <a:solidFill>
                  <a:srgbClr val="002060"/>
                </a:solidFill>
              </a:rPr>
              <a:t>Aprendizaje y mejora continua</a:t>
            </a:r>
            <a:r>
              <a:rPr lang="es-ES" dirty="0">
                <a:solidFill>
                  <a:srgbClr val="002060"/>
                </a:solidFill>
              </a:rPr>
              <a:t>: Al trabajar juntos, se pueden identificar lecciones aprendidas, buenas prácticas y áreas de mejora para fortalecer la respuesta ante futuros incidentes y reforzar las medidas de ciberseguridad de la organización.</a:t>
            </a:r>
          </a:p>
          <a:p>
            <a:endParaRPr lang="es-CR" dirty="0">
              <a:solidFill>
                <a:srgbClr val="002060"/>
              </a:solidFill>
            </a:endParaRPr>
          </a:p>
        </p:txBody>
      </p:sp>
    </p:spTree>
    <p:extLst>
      <p:ext uri="{BB962C8B-B14F-4D97-AF65-F5344CB8AC3E}">
        <p14:creationId xmlns:p14="http://schemas.microsoft.com/office/powerpoint/2010/main" val="2179530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09750" y="44773"/>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solidFill>
                  <a:srgbClr val="002060"/>
                </a:solidFill>
                <a:latin typeface="Abadi" panose="020B0604020104020204" pitchFamily="34" charset="0"/>
              </a:rPr>
              <a:t>Importancia de la coordinación y la colaboración</a:t>
            </a: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graphicFrame>
        <p:nvGraphicFramePr>
          <p:cNvPr id="7" name="Diagram 6"/>
          <p:cNvGraphicFramePr/>
          <p:nvPr>
            <p:extLst>
              <p:ext uri="{D42A27DB-BD31-4B8C-83A1-F6EECF244321}">
                <p14:modId xmlns:p14="http://schemas.microsoft.com/office/powerpoint/2010/main" val="2117838574"/>
              </p:ext>
            </p:extLst>
          </p:nvPr>
        </p:nvGraphicFramePr>
        <p:xfrm>
          <a:off x="609600" y="1460500"/>
          <a:ext cx="10210800" cy="3661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573578" y="4999069"/>
            <a:ext cx="846707" cy="246221"/>
          </a:xfrm>
          <a:prstGeom prst="rect">
            <a:avLst/>
          </a:prstGeom>
          <a:noFill/>
        </p:spPr>
        <p:txBody>
          <a:bodyPr wrap="none" rtlCol="0">
            <a:spAutoFit/>
          </a:bodyPr>
          <a:lstStyle/>
          <a:p>
            <a:r>
              <a:rPr lang="es-CR" sz="1000" dirty="0"/>
              <a:t>Fuente: CISA</a:t>
            </a:r>
          </a:p>
        </p:txBody>
      </p:sp>
    </p:spTree>
    <p:extLst>
      <p:ext uri="{BB962C8B-B14F-4D97-AF65-F5344CB8AC3E}">
        <p14:creationId xmlns:p14="http://schemas.microsoft.com/office/powerpoint/2010/main" val="3397959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371600" y="6985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rgbClr val="002060"/>
                </a:solidFill>
                <a:latin typeface="Abadi" panose="020B0604020104020204" pitchFamily="34" charset="0"/>
              </a:rPr>
              <a:t>Agenda</a:t>
            </a: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5" name="TextBox 4"/>
          <p:cNvSpPr txBox="1"/>
          <p:nvPr/>
        </p:nvSpPr>
        <p:spPr>
          <a:xfrm>
            <a:off x="685800" y="1765300"/>
            <a:ext cx="10020300" cy="3970318"/>
          </a:xfrm>
          <a:prstGeom prst="rect">
            <a:avLst/>
          </a:prstGeom>
          <a:noFill/>
        </p:spPr>
        <p:txBody>
          <a:bodyPr wrap="square" rtlCol="0">
            <a:spAutoFit/>
          </a:bodyPr>
          <a:lstStyle/>
          <a:p>
            <a:pPr marL="285750" indent="-285750">
              <a:buFont typeface="Arial" panose="020B0604020202020204" pitchFamily="34" charset="0"/>
              <a:buChar char="•"/>
            </a:pPr>
            <a:r>
              <a:rPr lang="es-CR" dirty="0">
                <a:solidFill>
                  <a:srgbClr val="002060"/>
                </a:solidFill>
              </a:rPr>
              <a:t>Tema: </a:t>
            </a:r>
            <a:r>
              <a:rPr lang="es-ES" dirty="0">
                <a:solidFill>
                  <a:srgbClr val="002060"/>
                </a:solidFill>
              </a:rPr>
              <a:t>Coordinación y Gestión de Incidentes de Ciberseguridad</a:t>
            </a:r>
          </a:p>
          <a:p>
            <a:pPr marL="285750" indent="-285750">
              <a:buFont typeface="Arial" panose="020B0604020202020204" pitchFamily="34" charset="0"/>
              <a:buChar char="•"/>
            </a:pPr>
            <a:r>
              <a:rPr lang="es-ES" dirty="0">
                <a:solidFill>
                  <a:srgbClr val="002060"/>
                </a:solidFill>
              </a:rPr>
              <a:t>Caso de Costa Rica, Abril 2022 </a:t>
            </a:r>
          </a:p>
          <a:p>
            <a:pPr marL="285750" indent="-285750">
              <a:buFont typeface="Arial" panose="020B0604020202020204" pitchFamily="34" charset="0"/>
              <a:buChar char="•"/>
            </a:pPr>
            <a:r>
              <a:rPr lang="es-ES" dirty="0">
                <a:solidFill>
                  <a:srgbClr val="002060"/>
                </a:solidFill>
              </a:rPr>
              <a:t>Situación global y del sector educativo</a:t>
            </a:r>
          </a:p>
          <a:p>
            <a:pPr marL="285750" indent="-285750">
              <a:buFont typeface="Arial" panose="020B0604020202020204" pitchFamily="34" charset="0"/>
              <a:buChar char="•"/>
            </a:pPr>
            <a:r>
              <a:rPr lang="es-ES" dirty="0">
                <a:solidFill>
                  <a:srgbClr val="002060"/>
                </a:solidFill>
              </a:rPr>
              <a:t>Incidente de ciberseguridad</a:t>
            </a:r>
          </a:p>
          <a:p>
            <a:pPr marL="285750" indent="-285750">
              <a:buFont typeface="Arial" panose="020B0604020202020204" pitchFamily="34" charset="0"/>
              <a:buChar char="•"/>
            </a:pPr>
            <a:r>
              <a:rPr lang="es-ES" dirty="0">
                <a:solidFill>
                  <a:srgbClr val="002060"/>
                </a:solidFill>
              </a:rPr>
              <a:t>Coordinación y gestión</a:t>
            </a:r>
          </a:p>
          <a:p>
            <a:pPr marL="285750" indent="-285750">
              <a:buFont typeface="Arial" panose="020B0604020202020204" pitchFamily="34" charset="0"/>
              <a:buChar char="•"/>
            </a:pPr>
            <a:r>
              <a:rPr lang="es-ES" dirty="0">
                <a:solidFill>
                  <a:srgbClr val="002060"/>
                </a:solidFill>
              </a:rPr>
              <a:t>Ciclo de vida de la gestión de incidentes</a:t>
            </a:r>
          </a:p>
          <a:p>
            <a:pPr marL="285750" indent="-285750">
              <a:buFont typeface="Arial" panose="020B0604020202020204" pitchFamily="34" charset="0"/>
              <a:buChar char="•"/>
            </a:pPr>
            <a:r>
              <a:rPr lang="es-ES" dirty="0">
                <a:solidFill>
                  <a:srgbClr val="002060"/>
                </a:solidFill>
              </a:rPr>
              <a:t>Importancia de la coordinación y la colaboración</a:t>
            </a:r>
          </a:p>
          <a:p>
            <a:pPr marL="285750" indent="-285750">
              <a:buFont typeface="Arial" panose="020B0604020202020204" pitchFamily="34" charset="0"/>
              <a:buChar char="•"/>
            </a:pPr>
            <a:r>
              <a:rPr lang="es-ES" dirty="0">
                <a:solidFill>
                  <a:srgbClr val="002060"/>
                </a:solidFill>
              </a:rPr>
              <a:t>Lecciones aprendidas del caso de Costa Rica 2022</a:t>
            </a:r>
          </a:p>
          <a:p>
            <a:pPr marL="285750" indent="-285750">
              <a:buFont typeface="Arial" panose="020B0604020202020204" pitchFamily="34" charset="0"/>
              <a:buChar char="•"/>
            </a:pPr>
            <a:r>
              <a:rPr lang="es-ES" dirty="0">
                <a:solidFill>
                  <a:srgbClr val="002060"/>
                </a:solidFill>
              </a:rPr>
              <a:t>Recomendaciones</a:t>
            </a:r>
          </a:p>
          <a:p>
            <a:pPr marL="285750" indent="-285750">
              <a:buFont typeface="Arial" panose="020B0604020202020204" pitchFamily="34" charset="0"/>
              <a:buChar char="•"/>
            </a:pPr>
            <a:r>
              <a:rPr lang="es-ES" dirty="0">
                <a:solidFill>
                  <a:srgbClr val="002060"/>
                </a:solidFill>
              </a:rPr>
              <a:t>Preguntas</a:t>
            </a:r>
          </a:p>
          <a:p>
            <a:pPr marL="285750" indent="-285750">
              <a:buFont typeface="Arial" panose="020B0604020202020204" pitchFamily="34" charset="0"/>
              <a:buChar char="•"/>
            </a:pPr>
            <a:endParaRPr lang="es-ES" dirty="0">
              <a:solidFill>
                <a:srgbClr val="002060"/>
              </a:solidFill>
            </a:endParaRPr>
          </a:p>
          <a:p>
            <a:pPr marL="285750" indent="-285750">
              <a:buFont typeface="Arial" panose="020B0604020202020204" pitchFamily="34" charset="0"/>
              <a:buChar char="•"/>
            </a:pPr>
            <a:endParaRPr lang="es-CR" dirty="0">
              <a:solidFill>
                <a:srgbClr val="002060"/>
              </a:solidFill>
            </a:endParaRPr>
          </a:p>
          <a:p>
            <a:endParaRPr lang="es-CR" dirty="0">
              <a:solidFill>
                <a:srgbClr val="002060"/>
              </a:solidFill>
            </a:endParaRPr>
          </a:p>
          <a:p>
            <a:endParaRPr lang="es-CR" dirty="0">
              <a:solidFill>
                <a:srgbClr val="002060"/>
              </a:solidFill>
            </a:endParaRPr>
          </a:p>
        </p:txBody>
      </p:sp>
    </p:spTree>
    <p:extLst>
      <p:ext uri="{BB962C8B-B14F-4D97-AF65-F5344CB8AC3E}">
        <p14:creationId xmlns:p14="http://schemas.microsoft.com/office/powerpoint/2010/main" val="323233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09750" y="170024"/>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Lecciones</a:t>
            </a:r>
            <a:r>
              <a:rPr lang="en-GB" b="1" dirty="0">
                <a:solidFill>
                  <a:srgbClr val="002060"/>
                </a:solidFill>
                <a:latin typeface="Abadi" panose="020B0604020104020204" pitchFamily="34" charset="0"/>
              </a:rPr>
              <a:t> </a:t>
            </a:r>
            <a:r>
              <a:rPr lang="en-GB" b="1" dirty="0" err="1">
                <a:solidFill>
                  <a:srgbClr val="002060"/>
                </a:solidFill>
                <a:latin typeface="Abadi" panose="020B0604020104020204" pitchFamily="34" charset="0"/>
              </a:rPr>
              <a:t>aprendidas</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graphicFrame>
        <p:nvGraphicFramePr>
          <p:cNvPr id="6" name="Diagram 4">
            <a:extLst>
              <a:ext uri="{FF2B5EF4-FFF2-40B4-BE49-F238E27FC236}">
                <a16:creationId xmlns:a16="http://schemas.microsoft.com/office/drawing/2014/main" id="{7E3570D9-2F79-25CC-D7E2-27238452F06F}"/>
              </a:ext>
            </a:extLst>
          </p:cNvPr>
          <p:cNvGraphicFramePr>
            <a:graphicFrameLocks/>
          </p:cNvGraphicFramePr>
          <p:nvPr>
            <p:extLst>
              <p:ext uri="{D42A27DB-BD31-4B8C-83A1-F6EECF244321}">
                <p14:modId xmlns:p14="http://schemas.microsoft.com/office/powerpoint/2010/main" val="3000198860"/>
              </p:ext>
            </p:extLst>
          </p:nvPr>
        </p:nvGraphicFramePr>
        <p:xfrm>
          <a:off x="667365" y="1647021"/>
          <a:ext cx="10095270" cy="37047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9823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4699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Recomendaciones</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5" name="TextBox 4"/>
          <p:cNvSpPr txBox="1"/>
          <p:nvPr/>
        </p:nvSpPr>
        <p:spPr>
          <a:xfrm>
            <a:off x="685800" y="1765300"/>
            <a:ext cx="10020300" cy="3077766"/>
          </a:xfrm>
          <a:prstGeom prst="rect">
            <a:avLst/>
          </a:prstGeom>
          <a:noFill/>
        </p:spPr>
        <p:txBody>
          <a:bodyPr wrap="square" rtlCol="0">
            <a:spAutoFit/>
          </a:bodyPr>
          <a:lstStyle/>
          <a:p>
            <a:pPr marL="342900" indent="-342900">
              <a:buFont typeface="+mj-lt"/>
              <a:buAutoNum type="arabicPeriod"/>
            </a:pPr>
            <a:r>
              <a:rPr lang="es-ES" sz="1600" b="1" dirty="0">
                <a:solidFill>
                  <a:srgbClr val="002060"/>
                </a:solidFill>
              </a:rPr>
              <a:t>Establecer un plan de respuesta a incidentes</a:t>
            </a:r>
            <a:r>
              <a:rPr lang="es-ES" sz="1600" dirty="0">
                <a:solidFill>
                  <a:srgbClr val="002060"/>
                </a:solidFill>
              </a:rPr>
              <a:t>: Desarrollar un plan documentado que incluya roles y responsabilidades, procedimientos de comunicación y acciones específicas a seguir durante un incidente.</a:t>
            </a:r>
          </a:p>
          <a:p>
            <a:pPr marL="342900" indent="-342900">
              <a:buFont typeface="+mj-lt"/>
              <a:buAutoNum type="arabicPeriod"/>
            </a:pPr>
            <a:r>
              <a:rPr lang="es-ES" sz="1600" b="1" dirty="0">
                <a:solidFill>
                  <a:srgbClr val="002060"/>
                </a:solidFill>
              </a:rPr>
              <a:t>Formar un equipo de respuesta a incidentes</a:t>
            </a:r>
            <a:r>
              <a:rPr lang="es-ES" sz="1600" dirty="0">
                <a:solidFill>
                  <a:srgbClr val="002060"/>
                </a:solidFill>
              </a:rPr>
              <a:t>: Designar un equipo multidisciplinario que esté capacitado y preparado para manejar incidentes de ciberseguridad. Definir claramente las funciones y responsabilidades de cada miembro del </a:t>
            </a:r>
            <a:r>
              <a:rPr lang="es-ES" dirty="0">
                <a:solidFill>
                  <a:srgbClr val="002060"/>
                </a:solidFill>
              </a:rPr>
              <a:t>equipo</a:t>
            </a:r>
            <a:r>
              <a:rPr lang="es-ES" sz="1600" dirty="0">
                <a:solidFill>
                  <a:srgbClr val="002060"/>
                </a:solidFill>
              </a:rPr>
              <a:t>.</a:t>
            </a:r>
          </a:p>
          <a:p>
            <a:pPr marL="342900" indent="-342900">
              <a:buFont typeface="+mj-lt"/>
              <a:buAutoNum type="arabicPeriod"/>
            </a:pPr>
            <a:r>
              <a:rPr lang="es-ES" sz="1600" b="1" dirty="0">
                <a:solidFill>
                  <a:srgbClr val="002060"/>
                </a:solidFill>
              </a:rPr>
              <a:t>Detección temprana y notificación rápida</a:t>
            </a:r>
            <a:r>
              <a:rPr lang="es-ES" sz="1600" dirty="0">
                <a:solidFill>
                  <a:srgbClr val="002060"/>
                </a:solidFill>
              </a:rPr>
              <a:t>: Implementar sistemas de detección y monitoreo proactivos para identificar los incidentes lo antes posible. Establecer canales de comunicación efectivos para una notificación rápida a los miembros del equipo de respuesta.</a:t>
            </a:r>
          </a:p>
          <a:p>
            <a:pPr marL="342900" indent="-342900">
              <a:buFont typeface="+mj-lt"/>
              <a:buAutoNum type="arabicPeriod"/>
            </a:pPr>
            <a:r>
              <a:rPr lang="es-ES" sz="1600" b="1" dirty="0">
                <a:solidFill>
                  <a:srgbClr val="002060"/>
                </a:solidFill>
              </a:rPr>
              <a:t>Contención y mitigación inmediatas</a:t>
            </a:r>
            <a:r>
              <a:rPr lang="es-ES" sz="1600" dirty="0">
                <a:solidFill>
                  <a:srgbClr val="002060"/>
                </a:solidFill>
              </a:rPr>
              <a:t>: Actuar rápidamente para contener el incidente y evitar su propagación. Aplicar medidas de mitigación adecuadas para minimizar el impacto y proteger los activos críticos.</a:t>
            </a:r>
          </a:p>
          <a:p>
            <a:pPr marL="342900" indent="-342900">
              <a:buFont typeface="+mj-lt"/>
              <a:buAutoNum type="arabicPeriod"/>
            </a:pPr>
            <a:r>
              <a:rPr lang="es-ES" sz="1600" b="1" dirty="0">
                <a:solidFill>
                  <a:srgbClr val="002060"/>
                </a:solidFill>
              </a:rPr>
              <a:t>Recopilación de evidencia</a:t>
            </a:r>
            <a:r>
              <a:rPr lang="es-ES" sz="1600" dirty="0">
                <a:solidFill>
                  <a:srgbClr val="002060"/>
                </a:solidFill>
              </a:rPr>
              <a:t>: Preservar y recopilar evidencia digital relevante para investigar el incidente y respaldar acciones legales posteriores si es necesario. Mantener la integridad de la evidencia es fundamental.</a:t>
            </a:r>
          </a:p>
        </p:txBody>
      </p:sp>
    </p:spTree>
    <p:extLst>
      <p:ext uri="{BB962C8B-B14F-4D97-AF65-F5344CB8AC3E}">
        <p14:creationId xmlns:p14="http://schemas.microsoft.com/office/powerpoint/2010/main" val="651237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4699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Recomendaciones</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5" name="TextBox 4"/>
          <p:cNvSpPr txBox="1"/>
          <p:nvPr/>
        </p:nvSpPr>
        <p:spPr>
          <a:xfrm>
            <a:off x="704850" y="1601381"/>
            <a:ext cx="10020300" cy="3785652"/>
          </a:xfrm>
          <a:prstGeom prst="rect">
            <a:avLst/>
          </a:prstGeom>
          <a:noFill/>
        </p:spPr>
        <p:txBody>
          <a:bodyPr wrap="square" rtlCol="0">
            <a:spAutoFit/>
          </a:bodyPr>
          <a:lstStyle/>
          <a:p>
            <a:pPr marL="342900" indent="-342900">
              <a:buFont typeface="+mj-lt"/>
              <a:buAutoNum type="arabicPeriod" startAt="6"/>
            </a:pPr>
            <a:r>
              <a:rPr lang="es-ES" sz="1600" b="1" dirty="0">
                <a:solidFill>
                  <a:srgbClr val="002060"/>
                </a:solidFill>
              </a:rPr>
              <a:t>Comunicación efectiva</a:t>
            </a:r>
            <a:r>
              <a:rPr lang="es-ES" sz="1600" dirty="0">
                <a:solidFill>
                  <a:srgbClr val="002060"/>
                </a:solidFill>
              </a:rPr>
              <a:t>: Establecer canales de comunicación claros y confiables entre los miembros del equipo de respuesta, partes interesadas internas y externas, y autoridades legales o reguladoras. </a:t>
            </a:r>
            <a:r>
              <a:rPr lang="es-ES" sz="1600" b="1" dirty="0">
                <a:solidFill>
                  <a:srgbClr val="002060"/>
                </a:solidFill>
              </a:rPr>
              <a:t>Proporcionar actualizaciones periódicas</a:t>
            </a:r>
            <a:r>
              <a:rPr lang="es-ES" sz="1600" dirty="0">
                <a:solidFill>
                  <a:srgbClr val="002060"/>
                </a:solidFill>
              </a:rPr>
              <a:t> </a:t>
            </a:r>
            <a:r>
              <a:rPr lang="es-ES" sz="1600" b="1" dirty="0">
                <a:solidFill>
                  <a:srgbClr val="002060"/>
                </a:solidFill>
              </a:rPr>
              <a:t>(transparencia y confianza) </a:t>
            </a:r>
            <a:r>
              <a:rPr lang="es-ES" sz="1600" dirty="0">
                <a:solidFill>
                  <a:srgbClr val="002060"/>
                </a:solidFill>
              </a:rPr>
              <a:t>sobre el incidente y su gestión.</a:t>
            </a:r>
          </a:p>
          <a:p>
            <a:pPr marL="342900" indent="-342900">
              <a:buFont typeface="+mj-lt"/>
              <a:buAutoNum type="arabicPeriod" startAt="6"/>
            </a:pPr>
            <a:r>
              <a:rPr lang="es-ES" sz="1600" b="1" dirty="0">
                <a:solidFill>
                  <a:srgbClr val="002060"/>
                </a:solidFill>
              </a:rPr>
              <a:t>Análisis y aprendizaje</a:t>
            </a:r>
            <a:r>
              <a:rPr lang="es-ES" sz="1600" dirty="0">
                <a:solidFill>
                  <a:srgbClr val="002060"/>
                </a:solidFill>
              </a:rPr>
              <a:t>: Realizar un análisis exhaustivo del incidente una vez que esté contenido y resuelto. Identificar las causas raíz, lecciones aprendidas y oportunidades de mejora para fortalecer la postura de ciberseguridad de la organización.</a:t>
            </a:r>
          </a:p>
          <a:p>
            <a:pPr marL="342900" indent="-342900">
              <a:buFont typeface="+mj-lt"/>
              <a:buAutoNum type="arabicPeriod" startAt="6"/>
            </a:pPr>
            <a:r>
              <a:rPr lang="es-ES" sz="1600" b="1" dirty="0">
                <a:solidFill>
                  <a:srgbClr val="002060"/>
                </a:solidFill>
              </a:rPr>
              <a:t>Actualización y mejora continua del plan</a:t>
            </a:r>
            <a:r>
              <a:rPr lang="es-ES" sz="1600" dirty="0">
                <a:solidFill>
                  <a:srgbClr val="002060"/>
                </a:solidFill>
              </a:rPr>
              <a:t>: Mantener el plan de respuesta a incidentes actualizado y revisarlo periódicamente para reflejar los cambios en el entorno de amenazas, tecnologías y requisitos regulatorios. Incorporar las lecciones aprendidas de incidentes anteriores.</a:t>
            </a:r>
          </a:p>
          <a:p>
            <a:pPr marL="342900" indent="-342900">
              <a:buFont typeface="+mj-lt"/>
              <a:buAutoNum type="arabicPeriod" startAt="6"/>
            </a:pPr>
            <a:r>
              <a:rPr lang="es-ES" sz="1600" b="1" dirty="0">
                <a:solidFill>
                  <a:srgbClr val="002060"/>
                </a:solidFill>
              </a:rPr>
              <a:t>Colaboración con aliados externos</a:t>
            </a:r>
            <a:r>
              <a:rPr lang="es-ES" sz="1600" dirty="0">
                <a:solidFill>
                  <a:srgbClr val="002060"/>
                </a:solidFill>
              </a:rPr>
              <a:t>: Establecer relaciones de confianza con proveedores de servicios, organizaciones de respuesta a incidentes, autoridades legales y organizaciones internacionales. Estar preparado para colaborar con ellos en caso de incidentes que trasciendan los límites de la organización (Ej. Costa Rica 2022).</a:t>
            </a:r>
          </a:p>
          <a:p>
            <a:pPr marL="342900" indent="-342900">
              <a:buFont typeface="+mj-lt"/>
              <a:buAutoNum type="arabicPeriod" startAt="6"/>
            </a:pPr>
            <a:r>
              <a:rPr lang="es-ES" sz="1600" b="1" dirty="0">
                <a:solidFill>
                  <a:srgbClr val="002060"/>
                </a:solidFill>
              </a:rPr>
              <a:t>Pruebas y simulacros regulares</a:t>
            </a:r>
            <a:r>
              <a:rPr lang="es-ES" sz="1600" dirty="0">
                <a:solidFill>
                  <a:srgbClr val="002060"/>
                </a:solidFill>
              </a:rPr>
              <a:t>: Realizar pruebas y simulacros periódicos de respuesta a incidentes para evaluar la eficacia del plan, identificar áreas de mejora y entrenar al equipo de respuesta. La práctica mejora la capacidad de respuesta.</a:t>
            </a:r>
          </a:p>
        </p:txBody>
      </p:sp>
    </p:spTree>
    <p:extLst>
      <p:ext uri="{BB962C8B-B14F-4D97-AF65-F5344CB8AC3E}">
        <p14:creationId xmlns:p14="http://schemas.microsoft.com/office/powerpoint/2010/main" val="3896537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96200" y="-205810"/>
            <a:ext cx="6511493" cy="6632010"/>
            <a:chOff x="0" y="0"/>
            <a:chExt cx="8681991" cy="8842680"/>
          </a:xfrm>
        </p:grpSpPr>
        <p:pic>
          <p:nvPicPr>
            <p:cNvPr id="3" name="Picture 3"/>
            <p:cNvPicPr>
              <a:picLocks noChangeAspect="1"/>
            </p:cNvPicPr>
            <p:nvPr/>
          </p:nvPicPr>
          <p:blipFill>
            <a:blip r:embed="rId2"/>
            <a:srcRect/>
            <a:stretch>
              <a:fillRect/>
            </a:stretch>
          </p:blipFill>
          <p:spPr>
            <a:xfrm>
              <a:off x="1692495" y="2955695"/>
              <a:ext cx="3604506" cy="2955695"/>
            </a:xfrm>
            <a:prstGeom prst="rect">
              <a:avLst/>
            </a:prstGeom>
          </p:spPr>
        </p:pic>
        <p:pic>
          <p:nvPicPr>
            <p:cNvPr id="4" name="Picture 4"/>
            <p:cNvPicPr>
              <a:picLocks noChangeAspect="1"/>
            </p:cNvPicPr>
            <p:nvPr/>
          </p:nvPicPr>
          <p:blipFill>
            <a:blip r:embed="rId3"/>
            <a:srcRect/>
            <a:stretch>
              <a:fillRect/>
            </a:stretch>
          </p:blipFill>
          <p:spPr>
            <a:xfrm>
              <a:off x="3384990" y="0"/>
              <a:ext cx="3604506" cy="2955695"/>
            </a:xfrm>
            <a:prstGeom prst="rect">
              <a:avLst/>
            </a:prstGeom>
          </p:spPr>
        </p:pic>
        <p:pic>
          <p:nvPicPr>
            <p:cNvPr id="5" name="Picture 5"/>
            <p:cNvPicPr>
              <a:picLocks noChangeAspect="1"/>
            </p:cNvPicPr>
            <p:nvPr/>
          </p:nvPicPr>
          <p:blipFill>
            <a:blip r:embed="rId3"/>
            <a:srcRect/>
            <a:stretch>
              <a:fillRect/>
            </a:stretch>
          </p:blipFill>
          <p:spPr>
            <a:xfrm>
              <a:off x="0" y="10857"/>
              <a:ext cx="3604506" cy="2955695"/>
            </a:xfrm>
            <a:prstGeom prst="rect">
              <a:avLst/>
            </a:prstGeom>
          </p:spPr>
        </p:pic>
        <p:pic>
          <p:nvPicPr>
            <p:cNvPr id="6" name="Picture 6"/>
            <p:cNvPicPr>
              <a:picLocks noChangeAspect="1"/>
            </p:cNvPicPr>
            <p:nvPr/>
          </p:nvPicPr>
          <p:blipFill>
            <a:blip r:embed="rId3"/>
            <a:srcRect/>
            <a:stretch>
              <a:fillRect/>
            </a:stretch>
          </p:blipFill>
          <p:spPr>
            <a:xfrm>
              <a:off x="3384990" y="5886986"/>
              <a:ext cx="3604506" cy="2955695"/>
            </a:xfrm>
            <a:prstGeom prst="rect">
              <a:avLst/>
            </a:prstGeom>
          </p:spPr>
        </p:pic>
        <p:pic>
          <p:nvPicPr>
            <p:cNvPr id="7" name="Picture 7"/>
            <p:cNvPicPr>
              <a:picLocks noChangeAspect="1"/>
            </p:cNvPicPr>
            <p:nvPr/>
          </p:nvPicPr>
          <p:blipFill>
            <a:blip r:embed="rId3"/>
            <a:srcRect/>
            <a:stretch>
              <a:fillRect/>
            </a:stretch>
          </p:blipFill>
          <p:spPr>
            <a:xfrm>
              <a:off x="0" y="5885189"/>
              <a:ext cx="3604506" cy="2955695"/>
            </a:xfrm>
            <a:prstGeom prst="rect">
              <a:avLst/>
            </a:prstGeom>
          </p:spPr>
        </p:pic>
        <p:pic>
          <p:nvPicPr>
            <p:cNvPr id="8" name="Picture 8"/>
            <p:cNvPicPr>
              <a:picLocks noChangeAspect="1"/>
            </p:cNvPicPr>
            <p:nvPr/>
          </p:nvPicPr>
          <p:blipFill>
            <a:blip r:embed="rId4"/>
            <a:srcRect/>
            <a:stretch>
              <a:fillRect/>
            </a:stretch>
          </p:blipFill>
          <p:spPr>
            <a:xfrm rot="-10800000">
              <a:off x="5187243" y="23059"/>
              <a:ext cx="3384990" cy="2931291"/>
            </a:xfrm>
            <a:prstGeom prst="rect">
              <a:avLst/>
            </a:prstGeom>
          </p:spPr>
        </p:pic>
        <p:pic>
          <p:nvPicPr>
            <p:cNvPr id="9" name="Picture 9"/>
            <p:cNvPicPr>
              <a:picLocks noChangeAspect="1"/>
            </p:cNvPicPr>
            <p:nvPr/>
          </p:nvPicPr>
          <p:blipFill>
            <a:blip r:embed="rId4"/>
            <a:srcRect/>
            <a:stretch>
              <a:fillRect/>
            </a:stretch>
          </p:blipFill>
          <p:spPr>
            <a:xfrm rot="-10800000">
              <a:off x="3494748" y="2955695"/>
              <a:ext cx="3384990" cy="2931291"/>
            </a:xfrm>
            <a:prstGeom prst="rect">
              <a:avLst/>
            </a:prstGeom>
          </p:spPr>
        </p:pic>
        <p:pic>
          <p:nvPicPr>
            <p:cNvPr id="10" name="Picture 10"/>
            <p:cNvPicPr>
              <a:picLocks noChangeAspect="1"/>
            </p:cNvPicPr>
            <p:nvPr/>
          </p:nvPicPr>
          <p:blipFill>
            <a:blip r:embed="rId5"/>
            <a:srcRect/>
            <a:stretch>
              <a:fillRect/>
            </a:stretch>
          </p:blipFill>
          <p:spPr>
            <a:xfrm>
              <a:off x="5077485" y="2955695"/>
              <a:ext cx="3604506" cy="2955695"/>
            </a:xfrm>
            <a:prstGeom prst="rect">
              <a:avLst/>
            </a:prstGeom>
          </p:spPr>
        </p:pic>
        <p:pic>
          <p:nvPicPr>
            <p:cNvPr id="11" name="Picture 11"/>
            <p:cNvPicPr>
              <a:picLocks noChangeAspect="1"/>
            </p:cNvPicPr>
            <p:nvPr/>
          </p:nvPicPr>
          <p:blipFill>
            <a:blip r:embed="rId4"/>
            <a:srcRect/>
            <a:stretch>
              <a:fillRect/>
            </a:stretch>
          </p:blipFill>
          <p:spPr>
            <a:xfrm rot="-10800000">
              <a:off x="1802253" y="5900533"/>
              <a:ext cx="3384990" cy="2931291"/>
            </a:xfrm>
            <a:prstGeom prst="rect">
              <a:avLst/>
            </a:prstGeom>
          </p:spPr>
        </p:pic>
        <p:pic>
          <p:nvPicPr>
            <p:cNvPr id="12" name="Picture 12"/>
            <p:cNvPicPr>
              <a:picLocks noChangeAspect="1"/>
            </p:cNvPicPr>
            <p:nvPr/>
          </p:nvPicPr>
          <p:blipFill>
            <a:blip r:embed="rId3"/>
            <a:srcRect/>
            <a:stretch>
              <a:fillRect/>
            </a:stretch>
          </p:blipFill>
          <p:spPr>
            <a:xfrm>
              <a:off x="5077485" y="2955695"/>
              <a:ext cx="3604506" cy="2955695"/>
            </a:xfrm>
            <a:prstGeom prst="rect">
              <a:avLst/>
            </a:prstGeom>
          </p:spPr>
        </p:pic>
        <p:pic>
          <p:nvPicPr>
            <p:cNvPr id="13" name="Picture 13"/>
            <p:cNvPicPr>
              <a:picLocks noChangeAspect="1"/>
            </p:cNvPicPr>
            <p:nvPr/>
          </p:nvPicPr>
          <p:blipFill>
            <a:blip r:embed="rId4"/>
            <a:srcRect/>
            <a:stretch>
              <a:fillRect/>
            </a:stretch>
          </p:blipFill>
          <p:spPr>
            <a:xfrm rot="-10800000">
              <a:off x="1802253" y="23059"/>
              <a:ext cx="3384990" cy="2931291"/>
            </a:xfrm>
            <a:prstGeom prst="rect">
              <a:avLst/>
            </a:prstGeom>
          </p:spPr>
        </p:pic>
        <p:pic>
          <p:nvPicPr>
            <p:cNvPr id="14" name="Picture 14"/>
            <p:cNvPicPr>
              <a:picLocks noChangeAspect="1"/>
            </p:cNvPicPr>
            <p:nvPr/>
          </p:nvPicPr>
          <p:blipFill>
            <a:blip r:embed="rId6"/>
            <a:srcRect/>
            <a:stretch>
              <a:fillRect/>
            </a:stretch>
          </p:blipFill>
          <p:spPr>
            <a:xfrm rot="-10800000">
              <a:off x="3494748" y="2955695"/>
              <a:ext cx="3384990" cy="2931291"/>
            </a:xfrm>
            <a:prstGeom prst="rect">
              <a:avLst/>
            </a:prstGeom>
          </p:spPr>
        </p:pic>
        <p:pic>
          <p:nvPicPr>
            <p:cNvPr id="15" name="Picture 15"/>
            <p:cNvPicPr>
              <a:picLocks noChangeAspect="1"/>
            </p:cNvPicPr>
            <p:nvPr/>
          </p:nvPicPr>
          <p:blipFill>
            <a:blip r:embed="rId4"/>
            <a:srcRect/>
            <a:stretch>
              <a:fillRect/>
            </a:stretch>
          </p:blipFill>
          <p:spPr>
            <a:xfrm rot="-10800000">
              <a:off x="5187243" y="5900533"/>
              <a:ext cx="3384990" cy="2931291"/>
            </a:xfrm>
            <a:prstGeom prst="rect">
              <a:avLst/>
            </a:prstGeom>
          </p:spPr>
        </p:pic>
      </p:grpSp>
      <p:pic>
        <p:nvPicPr>
          <p:cNvPr id="16" name="Picture 16"/>
          <p:cNvPicPr>
            <a:picLocks noChangeAspect="1"/>
          </p:cNvPicPr>
          <p:nvPr/>
        </p:nvPicPr>
        <p:blipFill>
          <a:blip r:embed="rId7"/>
          <a:srcRect/>
          <a:stretch>
            <a:fillRect/>
          </a:stretch>
        </p:blipFill>
        <p:spPr>
          <a:xfrm>
            <a:off x="3856522" y="1263408"/>
            <a:ext cx="2584327" cy="2522950"/>
          </a:xfrm>
          <a:prstGeom prst="rect">
            <a:avLst/>
          </a:prstGeom>
        </p:spPr>
      </p:pic>
      <p:sp>
        <p:nvSpPr>
          <p:cNvPr id="17" name="TextBox 17"/>
          <p:cNvSpPr txBox="1"/>
          <p:nvPr/>
        </p:nvSpPr>
        <p:spPr>
          <a:xfrm>
            <a:off x="2663788" y="5281976"/>
            <a:ext cx="7554122" cy="723040"/>
          </a:xfrm>
          <a:prstGeom prst="rect">
            <a:avLst/>
          </a:prstGeom>
        </p:spPr>
        <p:txBody>
          <a:bodyPr lIns="0" tIns="0" rIns="0" bIns="0" rtlCol="0" anchor="t">
            <a:spAutoFit/>
          </a:bodyPr>
          <a:lstStyle/>
          <a:p>
            <a:pPr>
              <a:lnSpc>
                <a:spcPts val="5880"/>
              </a:lnSpc>
            </a:pPr>
            <a:r>
              <a:rPr lang="en-US" sz="4200" dirty="0">
                <a:solidFill>
                  <a:srgbClr val="150759"/>
                </a:solidFill>
                <a:latin typeface="Abadi" panose="020B0604020104020204" pitchFamily="34" charset="0"/>
              </a:rPr>
              <a:t>www.cyber4dev.eu</a:t>
            </a:r>
          </a:p>
        </p:txBody>
      </p:sp>
      <p:pic>
        <p:nvPicPr>
          <p:cNvPr id="18" name="Picture 18"/>
          <p:cNvPicPr>
            <a:picLocks noChangeAspect="1"/>
          </p:cNvPicPr>
          <p:nvPr/>
        </p:nvPicPr>
        <p:blipFill>
          <a:blip r:embed="rId8"/>
          <a:srcRect/>
          <a:stretch>
            <a:fillRect/>
          </a:stretch>
        </p:blipFill>
        <p:spPr>
          <a:xfrm>
            <a:off x="188304" y="5377226"/>
            <a:ext cx="879046" cy="81842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13575B2-AAF3-5148-9E05-14154C03DC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1282496"/>
            <a:ext cx="10072018" cy="39784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9"/>
          <p:cNvPicPr>
            <a:picLocks noChangeAspect="1"/>
          </p:cNvPicPr>
          <p:nvPr/>
        </p:nvPicPr>
        <p:blipFill>
          <a:blip r:embed="rId3"/>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981200" y="3175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rgbClr val="002060"/>
                </a:solidFill>
                <a:latin typeface="Abadi" panose="020B0604020104020204" pitchFamily="34" charset="0"/>
              </a:rPr>
              <a:t>Marco integral de </a:t>
            </a:r>
            <a:r>
              <a:rPr lang="en-GB" b="1" dirty="0" err="1">
                <a:solidFill>
                  <a:srgbClr val="002060"/>
                </a:solidFill>
                <a:latin typeface="Abadi" panose="020B0604020104020204" pitchFamily="34" charset="0"/>
              </a:rPr>
              <a:t>ciberseguriad</a:t>
            </a:r>
            <a:endParaRPr lang="en-GB" b="1" dirty="0">
              <a:solidFill>
                <a:srgbClr val="002060"/>
              </a:solidFill>
              <a:latin typeface="Abadi" panose="020B0604020104020204" pitchFamily="34" charset="0"/>
            </a:endParaRP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4"/>
          <a:stretch>
            <a:fillRect/>
          </a:stretch>
        </p:blipFill>
        <p:spPr>
          <a:xfrm>
            <a:off x="0" y="5350780"/>
            <a:ext cx="11430000" cy="1054253"/>
          </a:xfrm>
          <a:prstGeom prst="rect">
            <a:avLst/>
          </a:prstGeom>
        </p:spPr>
      </p:pic>
      <p:sp>
        <p:nvSpPr>
          <p:cNvPr id="3" name="TextBox 2"/>
          <p:cNvSpPr txBox="1"/>
          <p:nvPr/>
        </p:nvSpPr>
        <p:spPr>
          <a:xfrm>
            <a:off x="1558263" y="5137831"/>
            <a:ext cx="2052165" cy="246221"/>
          </a:xfrm>
          <a:prstGeom prst="rect">
            <a:avLst/>
          </a:prstGeom>
          <a:noFill/>
        </p:spPr>
        <p:txBody>
          <a:bodyPr wrap="none" rtlCol="0">
            <a:spAutoFit/>
          </a:bodyPr>
          <a:lstStyle/>
          <a:p>
            <a:r>
              <a:rPr lang="es-CR" sz="1000" dirty="0"/>
              <a:t>Desarrollado por: Jorge Mora Flores</a:t>
            </a:r>
          </a:p>
        </p:txBody>
      </p:sp>
    </p:spTree>
    <p:extLst>
      <p:ext uri="{BB962C8B-B14F-4D97-AF65-F5344CB8AC3E}">
        <p14:creationId xmlns:p14="http://schemas.microsoft.com/office/powerpoint/2010/main" val="3026208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pic>
        <p:nvPicPr>
          <p:cNvPr id="20" name="Picture 20"/>
          <p:cNvPicPr>
            <a:picLocks noChangeAspect="1"/>
          </p:cNvPicPr>
          <p:nvPr/>
        </p:nvPicPr>
        <p:blipFill>
          <a:blip r:embed="rId3"/>
          <a:srcRect/>
          <a:stretch>
            <a:fillRect/>
          </a:stretch>
        </p:blipFill>
        <p:spPr>
          <a:xfrm>
            <a:off x="188304" y="5377226"/>
            <a:ext cx="879046" cy="818422"/>
          </a:xfrm>
          <a:prstGeom prst="rect">
            <a:avLst/>
          </a:prstGeom>
        </p:spPr>
      </p:pic>
      <p:pic>
        <p:nvPicPr>
          <p:cNvPr id="1026" name="Picture 2">
            <a:extLst>
              <a:ext uri="{FF2B5EF4-FFF2-40B4-BE49-F238E27FC236}">
                <a16:creationId xmlns:a16="http://schemas.microsoft.com/office/drawing/2014/main" id="{A3E8801C-6DCE-47DF-BCE7-3695A5A66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68493"/>
            <a:ext cx="2198961" cy="8318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CC81FAF-8CDE-4BD5-BE2F-49956F5280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0278" y="2886134"/>
            <a:ext cx="2543175"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B4463DD-4DA5-4E20-93A5-4DBF1E609D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3965" y="2955436"/>
            <a:ext cx="2543175"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EB95FA7-987D-4EB7-BABD-D89D57E5D9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3453" y="3041311"/>
            <a:ext cx="2543175" cy="962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D05167-9B7C-4FC4-9DFE-65B5AF4B5D09}"/>
              </a:ext>
            </a:extLst>
          </p:cNvPr>
          <p:cNvSpPr txBox="1"/>
          <p:nvPr/>
        </p:nvSpPr>
        <p:spPr>
          <a:xfrm>
            <a:off x="2209800" y="698500"/>
            <a:ext cx="7010400" cy="369332"/>
          </a:xfrm>
          <a:prstGeom prst="rect">
            <a:avLst/>
          </a:prstGeom>
          <a:noFill/>
        </p:spPr>
        <p:txBody>
          <a:bodyPr wrap="square" rtlCol="0">
            <a:spAutoFit/>
          </a:bodyPr>
          <a:lstStyle/>
          <a:p>
            <a:r>
              <a:rPr lang="en-GB" dirty="0">
                <a:solidFill>
                  <a:srgbClr val="002060"/>
                </a:solidFill>
                <a:latin typeface="Abadi" panose="020B0604020104020204" pitchFamily="34" charset="0"/>
              </a:rPr>
              <a:t>Supplementary brand logos </a:t>
            </a:r>
            <a:r>
              <a:rPr lang="en-GB">
                <a:solidFill>
                  <a:srgbClr val="002060"/>
                </a:solidFill>
                <a:latin typeface="Abadi" panose="020B0604020104020204" pitchFamily="34" charset="0"/>
              </a:rPr>
              <a:t>and fonts</a:t>
            </a:r>
            <a:endParaRPr lang="en-GB" dirty="0">
              <a:solidFill>
                <a:srgbClr val="002060"/>
              </a:solidFill>
              <a:latin typeface="Abadi" panose="020B0604020104020204" pitchFamily="34" charset="0"/>
            </a:endParaRPr>
          </a:p>
        </p:txBody>
      </p:sp>
      <p:sp>
        <p:nvSpPr>
          <p:cNvPr id="5" name="TextBox 4">
            <a:extLst>
              <a:ext uri="{FF2B5EF4-FFF2-40B4-BE49-F238E27FC236}">
                <a16:creationId xmlns:a16="http://schemas.microsoft.com/office/drawing/2014/main" id="{84B0B4AA-E691-4E0A-AA20-8B3743CD7B94}"/>
              </a:ext>
            </a:extLst>
          </p:cNvPr>
          <p:cNvSpPr txBox="1"/>
          <p:nvPr/>
        </p:nvSpPr>
        <p:spPr>
          <a:xfrm>
            <a:off x="428462" y="2625573"/>
            <a:ext cx="1800225" cy="646331"/>
          </a:xfrm>
          <a:prstGeom prst="rect">
            <a:avLst/>
          </a:prstGeom>
          <a:noFill/>
        </p:spPr>
        <p:txBody>
          <a:bodyPr wrap="square" rtlCol="0">
            <a:spAutoFit/>
          </a:bodyPr>
          <a:lstStyle/>
          <a:p>
            <a:endParaRPr lang="en-GB" dirty="0">
              <a:solidFill>
                <a:srgbClr val="002060"/>
              </a:solidFill>
              <a:latin typeface="Abadi" panose="020B0604020104020204" pitchFamily="34" charset="0"/>
            </a:endParaRPr>
          </a:p>
          <a:p>
            <a:r>
              <a:rPr lang="en-GB" dirty="0">
                <a:solidFill>
                  <a:srgbClr val="002060"/>
                </a:solidFill>
                <a:latin typeface="Abadi" panose="020B0604020104020204" pitchFamily="34" charset="0"/>
              </a:rPr>
              <a:t>Individual logos </a:t>
            </a:r>
          </a:p>
        </p:txBody>
      </p:sp>
      <p:sp>
        <p:nvSpPr>
          <p:cNvPr id="6" name="TextBox 5">
            <a:extLst>
              <a:ext uri="{FF2B5EF4-FFF2-40B4-BE49-F238E27FC236}">
                <a16:creationId xmlns:a16="http://schemas.microsoft.com/office/drawing/2014/main" id="{195C57E4-E2FB-4B14-A728-78607A9503A9}"/>
              </a:ext>
            </a:extLst>
          </p:cNvPr>
          <p:cNvSpPr txBox="1"/>
          <p:nvPr/>
        </p:nvSpPr>
        <p:spPr>
          <a:xfrm>
            <a:off x="454738" y="3917461"/>
            <a:ext cx="1800225" cy="369332"/>
          </a:xfrm>
          <a:prstGeom prst="rect">
            <a:avLst/>
          </a:prstGeom>
          <a:noFill/>
        </p:spPr>
        <p:txBody>
          <a:bodyPr wrap="square" rtlCol="0">
            <a:spAutoFit/>
          </a:bodyPr>
          <a:lstStyle/>
          <a:p>
            <a:r>
              <a:rPr lang="en-GB" dirty="0">
                <a:solidFill>
                  <a:srgbClr val="002060"/>
                </a:solidFill>
                <a:latin typeface="Abadi" panose="020B0604020104020204" pitchFamily="34" charset="0"/>
              </a:rPr>
              <a:t>banner logos </a:t>
            </a:r>
          </a:p>
        </p:txBody>
      </p:sp>
      <p:sp>
        <p:nvSpPr>
          <p:cNvPr id="3" name="TextBox 2">
            <a:extLst>
              <a:ext uri="{FF2B5EF4-FFF2-40B4-BE49-F238E27FC236}">
                <a16:creationId xmlns:a16="http://schemas.microsoft.com/office/drawing/2014/main" id="{902DBD34-1B3B-4085-897A-7FA29A0F759C}"/>
              </a:ext>
            </a:extLst>
          </p:cNvPr>
          <p:cNvSpPr txBox="1"/>
          <p:nvPr/>
        </p:nvSpPr>
        <p:spPr>
          <a:xfrm>
            <a:off x="428462" y="1770429"/>
            <a:ext cx="10391938" cy="1138773"/>
          </a:xfrm>
          <a:prstGeom prst="rect">
            <a:avLst/>
          </a:prstGeom>
          <a:noFill/>
        </p:spPr>
        <p:txBody>
          <a:bodyPr wrap="square" rtlCol="0">
            <a:spAutoFit/>
          </a:bodyPr>
          <a:lstStyle/>
          <a:p>
            <a:r>
              <a:rPr lang="en-GB" dirty="0">
                <a:solidFill>
                  <a:srgbClr val="002060"/>
                </a:solidFill>
                <a:latin typeface="Abadi" panose="020B0604020104020204" pitchFamily="34" charset="0"/>
              </a:rPr>
              <a:t>Fonts: Abadi &amp; </a:t>
            </a:r>
            <a:r>
              <a:rPr lang="en-GB" dirty="0">
                <a:solidFill>
                  <a:srgbClr val="002060"/>
                </a:solidFill>
                <a:latin typeface="Arial" panose="020B0604020202020204" pitchFamily="34" charset="0"/>
                <a:cs typeface="Arial" panose="020B0604020202020204" pitchFamily="34" charset="0"/>
              </a:rPr>
              <a:t>Arial</a:t>
            </a:r>
          </a:p>
          <a:p>
            <a:endParaRPr lang="en-GB" dirty="0">
              <a:solidFill>
                <a:srgbClr val="002060"/>
              </a:solidFill>
              <a:latin typeface="Arial" panose="020B0604020202020204" pitchFamily="34" charset="0"/>
              <a:cs typeface="Arial" panose="020B0604020202020204" pitchFamily="34" charset="0"/>
            </a:endParaRPr>
          </a:p>
          <a:p>
            <a:r>
              <a:rPr lang="en-GB" sz="1600" dirty="0">
                <a:solidFill>
                  <a:srgbClr val="002060"/>
                </a:solidFill>
                <a:latin typeface="Arial" panose="020B0604020202020204" pitchFamily="34" charset="0"/>
                <a:cs typeface="Arial" panose="020B0604020202020204" pitchFamily="34" charset="0"/>
              </a:rPr>
              <a:t>Colours: Dark blue, </a:t>
            </a:r>
            <a:r>
              <a:rPr lang="en-GB" sz="1600" dirty="0">
                <a:solidFill>
                  <a:schemeClr val="accent3">
                    <a:lumMod val="75000"/>
                  </a:schemeClr>
                </a:solidFill>
                <a:latin typeface="Arial" panose="020B0604020202020204" pitchFamily="34" charset="0"/>
                <a:cs typeface="Arial" panose="020B0604020202020204" pitchFamily="34" charset="0"/>
              </a:rPr>
              <a:t>sage green </a:t>
            </a:r>
            <a:r>
              <a:rPr lang="en-GB" sz="1600" dirty="0">
                <a:solidFill>
                  <a:srgbClr val="002060"/>
                </a:solidFill>
                <a:latin typeface="Arial" panose="020B0604020202020204" pitchFamily="34" charset="0"/>
                <a:cs typeface="Arial" panose="020B0604020202020204" pitchFamily="34" charset="0"/>
              </a:rPr>
              <a:t>and supplementary colours </a:t>
            </a:r>
            <a:r>
              <a:rPr lang="en-GB" sz="1600" dirty="0">
                <a:solidFill>
                  <a:schemeClr val="accent2">
                    <a:lumMod val="75000"/>
                  </a:schemeClr>
                </a:solidFill>
                <a:latin typeface="Arial" panose="020B0604020202020204" pitchFamily="34" charset="0"/>
                <a:cs typeface="Arial" panose="020B0604020202020204" pitchFamily="34" charset="0"/>
              </a:rPr>
              <a:t>terracotta / </a:t>
            </a:r>
            <a:r>
              <a:rPr lang="en-GB" sz="1600" dirty="0">
                <a:solidFill>
                  <a:schemeClr val="accent6">
                    <a:lumMod val="75000"/>
                  </a:schemeClr>
                </a:solidFill>
                <a:latin typeface="Arial" panose="020B0604020202020204" pitchFamily="34" charset="0"/>
                <a:cs typeface="Arial" panose="020B0604020202020204" pitchFamily="34" charset="0"/>
              </a:rPr>
              <a:t>dark orange. </a:t>
            </a:r>
            <a:r>
              <a:rPr lang="en-GB" sz="1600" dirty="0">
                <a:solidFill>
                  <a:srgbClr val="002060"/>
                </a:solidFill>
                <a:latin typeface="Arial" panose="020B0604020202020204" pitchFamily="34" charset="0"/>
                <a:cs typeface="Arial" panose="020B0604020202020204" pitchFamily="34" charset="0"/>
              </a:rPr>
              <a:t>Please check when using green colours that they are easy to read, as this colour is problematic for those who are colour blind. </a:t>
            </a:r>
            <a:r>
              <a:rPr lang="en-GB" sz="1600" dirty="0">
                <a:solidFill>
                  <a:schemeClr val="accent6">
                    <a:lumMod val="75000"/>
                  </a:schemeClr>
                </a:solidFill>
                <a:latin typeface="Arial" panose="020B0604020202020204" pitchFamily="34" charset="0"/>
                <a:cs typeface="Arial" panose="020B0604020202020204" pitchFamily="34" charset="0"/>
              </a:rPr>
              <a:t> </a:t>
            </a:r>
            <a:endParaRPr lang="en-GB" sz="1600" dirty="0">
              <a:solidFill>
                <a:srgbClr val="002060"/>
              </a:solidFill>
              <a:latin typeface="Abadi" panose="020B0604020104020204" pitchFamily="34" charset="0"/>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6515" y="4719530"/>
            <a:ext cx="10058400" cy="1101341"/>
          </a:xfrm>
          <a:prstGeom prst="rect">
            <a:avLst/>
          </a:prstGeom>
        </p:spPr>
      </p:pic>
    </p:spTree>
    <p:extLst>
      <p:ext uri="{BB962C8B-B14F-4D97-AF65-F5344CB8AC3E}">
        <p14:creationId xmlns:p14="http://schemas.microsoft.com/office/powerpoint/2010/main" val="403732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23448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rgbClr val="002060"/>
                </a:solidFill>
                <a:latin typeface="Abadi" panose="020B0604020104020204" pitchFamily="34" charset="0"/>
              </a:rPr>
              <a:t>Abril de 2022</a:t>
            </a:r>
          </a:p>
          <a:p>
            <a:r>
              <a:rPr lang="en-GB" b="1" dirty="0">
                <a:solidFill>
                  <a:srgbClr val="002060"/>
                </a:solidFill>
                <a:latin typeface="Abadi" panose="020B0604020104020204" pitchFamily="34" charset="0"/>
              </a:rPr>
              <a:t>Costa Rica</a:t>
            </a: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pic>
        <p:nvPicPr>
          <p:cNvPr id="12" name="Picture 11"/>
          <p:cNvPicPr>
            <a:picLocks noChangeAspect="1"/>
          </p:cNvPicPr>
          <p:nvPr/>
        </p:nvPicPr>
        <p:blipFill>
          <a:blip r:embed="rId4"/>
          <a:stretch>
            <a:fillRect/>
          </a:stretch>
        </p:blipFill>
        <p:spPr>
          <a:xfrm>
            <a:off x="381000" y="1840291"/>
            <a:ext cx="9566949" cy="2016366"/>
          </a:xfrm>
          <a:prstGeom prst="rect">
            <a:avLst/>
          </a:prstGeom>
        </p:spPr>
      </p:pic>
      <p:pic>
        <p:nvPicPr>
          <p:cNvPr id="13" name="Picture 12"/>
          <p:cNvPicPr>
            <a:picLocks noChangeAspect="1"/>
          </p:cNvPicPr>
          <p:nvPr/>
        </p:nvPicPr>
        <p:blipFill>
          <a:blip r:embed="rId5"/>
          <a:stretch>
            <a:fillRect/>
          </a:stretch>
        </p:blipFill>
        <p:spPr>
          <a:xfrm>
            <a:off x="5715000" y="2603500"/>
            <a:ext cx="4648200" cy="2668488"/>
          </a:xfrm>
          <a:prstGeom prst="rect">
            <a:avLst/>
          </a:prstGeom>
        </p:spPr>
      </p:pic>
    </p:spTree>
    <p:extLst>
      <p:ext uri="{BB962C8B-B14F-4D97-AF65-F5344CB8AC3E}">
        <p14:creationId xmlns:p14="http://schemas.microsoft.com/office/powerpoint/2010/main" val="361154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3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828800" y="17737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Caso</a:t>
            </a:r>
            <a:r>
              <a:rPr lang="en-GB" b="1" dirty="0">
                <a:solidFill>
                  <a:srgbClr val="002060"/>
                </a:solidFill>
                <a:latin typeface="Abadi" panose="020B0604020104020204" pitchFamily="34" charset="0"/>
              </a:rPr>
              <a:t>: CR, Abril 2022</a:t>
            </a: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pic>
        <p:nvPicPr>
          <p:cNvPr id="5" name="Imagen 1" descr="Graphical user interface, text, application&#10;&#10;Description automatically generated">
            <a:extLst>
              <a:ext uri="{FF2B5EF4-FFF2-40B4-BE49-F238E27FC236}">
                <a16:creationId xmlns:a16="http://schemas.microsoft.com/office/drawing/2014/main" id="{A951C6C3-E31F-32C7-9A1B-D0211279D67D}"/>
              </a:ext>
            </a:extLst>
          </p:cNvPr>
          <p:cNvPicPr>
            <a:picLocks noChangeAspect="1"/>
          </p:cNvPicPr>
          <p:nvPr/>
        </p:nvPicPr>
        <p:blipFill>
          <a:blip r:embed="rId4"/>
          <a:stretch>
            <a:fillRect/>
          </a:stretch>
        </p:blipFill>
        <p:spPr>
          <a:xfrm>
            <a:off x="1558263" y="1384300"/>
            <a:ext cx="8654818" cy="3505200"/>
          </a:xfrm>
          <a:prstGeom prst="rect">
            <a:avLst/>
          </a:prstGeom>
        </p:spPr>
      </p:pic>
    </p:spTree>
    <p:extLst>
      <p:ext uri="{BB962C8B-B14F-4D97-AF65-F5344CB8AC3E}">
        <p14:creationId xmlns:p14="http://schemas.microsoft.com/office/powerpoint/2010/main" val="4807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5" name="Title 15">
            <a:extLst>
              <a:ext uri="{FF2B5EF4-FFF2-40B4-BE49-F238E27FC236}">
                <a16:creationId xmlns:a16="http://schemas.microsoft.com/office/drawing/2014/main" id="{DBD85175-E115-4D82-95B8-994D1298EAEE}"/>
              </a:ext>
            </a:extLst>
          </p:cNvPr>
          <p:cNvSpPr txBox="1">
            <a:spLocks/>
          </p:cNvSpPr>
          <p:nvPr/>
        </p:nvSpPr>
        <p:spPr>
          <a:xfrm>
            <a:off x="1828800" y="17737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Caso</a:t>
            </a:r>
            <a:r>
              <a:rPr lang="en-GB" b="1" dirty="0">
                <a:solidFill>
                  <a:srgbClr val="002060"/>
                </a:solidFill>
                <a:latin typeface="Abadi" panose="020B0604020104020204" pitchFamily="34" charset="0"/>
              </a:rPr>
              <a:t>: CR, Abril 2022</a:t>
            </a:r>
          </a:p>
        </p:txBody>
      </p:sp>
      <p:pic>
        <p:nvPicPr>
          <p:cNvPr id="6" name="Content Placeholder 36">
            <a:extLst>
              <a:ext uri="{FF2B5EF4-FFF2-40B4-BE49-F238E27FC236}">
                <a16:creationId xmlns:a16="http://schemas.microsoft.com/office/drawing/2014/main" id="{0E6893F2-E039-E28F-9DD3-45C691EB74EE}"/>
              </a:ext>
            </a:extLst>
          </p:cNvPr>
          <p:cNvPicPr>
            <a:picLocks noChangeAspect="1"/>
          </p:cNvPicPr>
          <p:nvPr/>
        </p:nvPicPr>
        <p:blipFill>
          <a:blip r:embed="rId4"/>
          <a:stretch>
            <a:fillRect/>
          </a:stretch>
        </p:blipFill>
        <p:spPr>
          <a:xfrm>
            <a:off x="1824644" y="469900"/>
            <a:ext cx="8077200" cy="4679739"/>
          </a:xfrm>
          <a:prstGeom prst="rect">
            <a:avLst/>
          </a:prstGeom>
        </p:spPr>
      </p:pic>
      <p:sp>
        <p:nvSpPr>
          <p:cNvPr id="3" name="TextBox 2"/>
          <p:cNvSpPr txBox="1"/>
          <p:nvPr/>
        </p:nvSpPr>
        <p:spPr>
          <a:xfrm>
            <a:off x="1801091" y="5149639"/>
            <a:ext cx="3185487" cy="215444"/>
          </a:xfrm>
          <a:prstGeom prst="rect">
            <a:avLst/>
          </a:prstGeom>
          <a:noFill/>
        </p:spPr>
        <p:txBody>
          <a:bodyPr wrap="none" rtlCol="0">
            <a:spAutoFit/>
          </a:bodyPr>
          <a:lstStyle/>
          <a:p>
            <a:r>
              <a:rPr lang="es-CR" sz="800" dirty="0"/>
              <a:t>Imagen: Jorge Mora Flores, ex Director de Gobernanza Digital del MICITT</a:t>
            </a:r>
          </a:p>
        </p:txBody>
      </p:sp>
    </p:spTree>
    <p:extLst>
      <p:ext uri="{BB962C8B-B14F-4D97-AF65-F5344CB8AC3E}">
        <p14:creationId xmlns:p14="http://schemas.microsoft.com/office/powerpoint/2010/main" val="121745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5" name="Title 15">
            <a:extLst>
              <a:ext uri="{FF2B5EF4-FFF2-40B4-BE49-F238E27FC236}">
                <a16:creationId xmlns:a16="http://schemas.microsoft.com/office/drawing/2014/main" id="{DBD85175-E115-4D82-95B8-994D1298EAEE}"/>
              </a:ext>
            </a:extLst>
          </p:cNvPr>
          <p:cNvSpPr txBox="1">
            <a:spLocks/>
          </p:cNvSpPr>
          <p:nvPr/>
        </p:nvSpPr>
        <p:spPr>
          <a:xfrm>
            <a:off x="1828800" y="17737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Caso</a:t>
            </a:r>
            <a:r>
              <a:rPr lang="en-GB" b="1" dirty="0">
                <a:solidFill>
                  <a:srgbClr val="002060"/>
                </a:solidFill>
                <a:latin typeface="Abadi" panose="020B0604020104020204" pitchFamily="34" charset="0"/>
              </a:rPr>
              <a:t>: CR, Abril 2022</a:t>
            </a:r>
          </a:p>
        </p:txBody>
      </p:sp>
      <p:pic>
        <p:nvPicPr>
          <p:cNvPr id="6" name="Content Placeholder 3">
            <a:extLst>
              <a:ext uri="{FF2B5EF4-FFF2-40B4-BE49-F238E27FC236}">
                <a16:creationId xmlns:a16="http://schemas.microsoft.com/office/drawing/2014/main" id="{39A7F1C8-0224-8E28-B18D-B4BCA7112AF1}"/>
              </a:ext>
            </a:extLst>
          </p:cNvPr>
          <p:cNvPicPr>
            <a:picLocks noChangeAspect="1"/>
          </p:cNvPicPr>
          <p:nvPr/>
        </p:nvPicPr>
        <p:blipFill>
          <a:blip r:embed="rId4"/>
          <a:stretch>
            <a:fillRect/>
          </a:stretch>
        </p:blipFill>
        <p:spPr>
          <a:xfrm>
            <a:off x="1558263" y="902920"/>
            <a:ext cx="9276123" cy="4424837"/>
          </a:xfrm>
          <a:prstGeom prst="rect">
            <a:avLst/>
          </a:prstGeom>
        </p:spPr>
      </p:pic>
      <p:sp>
        <p:nvSpPr>
          <p:cNvPr id="8" name="TextBox 7"/>
          <p:cNvSpPr txBox="1"/>
          <p:nvPr/>
        </p:nvSpPr>
        <p:spPr>
          <a:xfrm>
            <a:off x="1801091" y="5149639"/>
            <a:ext cx="3185487" cy="215444"/>
          </a:xfrm>
          <a:prstGeom prst="rect">
            <a:avLst/>
          </a:prstGeom>
          <a:noFill/>
        </p:spPr>
        <p:txBody>
          <a:bodyPr wrap="none" rtlCol="0">
            <a:spAutoFit/>
          </a:bodyPr>
          <a:lstStyle/>
          <a:p>
            <a:r>
              <a:rPr lang="es-CR" sz="800" dirty="0"/>
              <a:t>Imagen: Jorge Mora Flores, ex Director de Gobernanza Digital del MICITT</a:t>
            </a:r>
          </a:p>
        </p:txBody>
      </p:sp>
    </p:spTree>
    <p:extLst>
      <p:ext uri="{BB962C8B-B14F-4D97-AF65-F5344CB8AC3E}">
        <p14:creationId xmlns:p14="http://schemas.microsoft.com/office/powerpoint/2010/main" val="124733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5" name="Title 15">
            <a:extLst>
              <a:ext uri="{FF2B5EF4-FFF2-40B4-BE49-F238E27FC236}">
                <a16:creationId xmlns:a16="http://schemas.microsoft.com/office/drawing/2014/main" id="{DBD85175-E115-4D82-95B8-994D1298EAEE}"/>
              </a:ext>
            </a:extLst>
          </p:cNvPr>
          <p:cNvSpPr txBox="1">
            <a:spLocks/>
          </p:cNvSpPr>
          <p:nvPr/>
        </p:nvSpPr>
        <p:spPr>
          <a:xfrm>
            <a:off x="1828800" y="17737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Caso</a:t>
            </a:r>
            <a:r>
              <a:rPr lang="en-GB" b="1" dirty="0">
                <a:solidFill>
                  <a:srgbClr val="002060"/>
                </a:solidFill>
                <a:latin typeface="Abadi" panose="020B0604020104020204" pitchFamily="34" charset="0"/>
              </a:rPr>
              <a:t>: CR, Abril 2022</a:t>
            </a:r>
          </a:p>
        </p:txBody>
      </p:sp>
      <p:pic>
        <p:nvPicPr>
          <p:cNvPr id="6" name="Content Placeholder 3">
            <a:extLst>
              <a:ext uri="{FF2B5EF4-FFF2-40B4-BE49-F238E27FC236}">
                <a16:creationId xmlns:a16="http://schemas.microsoft.com/office/drawing/2014/main" id="{0710AC8A-FEB3-62C8-0780-A1316AF8A56C}"/>
              </a:ext>
            </a:extLst>
          </p:cNvPr>
          <p:cNvPicPr>
            <a:picLocks noChangeAspect="1"/>
          </p:cNvPicPr>
          <p:nvPr/>
        </p:nvPicPr>
        <p:blipFill>
          <a:blip r:embed="rId4"/>
          <a:stretch>
            <a:fillRect/>
          </a:stretch>
        </p:blipFill>
        <p:spPr>
          <a:xfrm>
            <a:off x="1447800" y="874026"/>
            <a:ext cx="9580313" cy="4175431"/>
          </a:xfrm>
          <a:prstGeom prst="rect">
            <a:avLst/>
          </a:prstGeom>
        </p:spPr>
      </p:pic>
      <p:sp>
        <p:nvSpPr>
          <p:cNvPr id="7" name="TextBox 6"/>
          <p:cNvSpPr txBox="1"/>
          <p:nvPr/>
        </p:nvSpPr>
        <p:spPr>
          <a:xfrm>
            <a:off x="1371600" y="5135336"/>
            <a:ext cx="3185487" cy="215444"/>
          </a:xfrm>
          <a:prstGeom prst="rect">
            <a:avLst/>
          </a:prstGeom>
          <a:noFill/>
        </p:spPr>
        <p:txBody>
          <a:bodyPr wrap="none" rtlCol="0">
            <a:spAutoFit/>
          </a:bodyPr>
          <a:lstStyle/>
          <a:p>
            <a:r>
              <a:rPr lang="es-CR" sz="800" dirty="0"/>
              <a:t>Imagen: Jorge Mora Flores, ex Director de Gobernanza Digital del MICITT</a:t>
            </a:r>
          </a:p>
        </p:txBody>
      </p:sp>
    </p:spTree>
    <p:extLst>
      <p:ext uri="{BB962C8B-B14F-4D97-AF65-F5344CB8AC3E}">
        <p14:creationId xmlns:p14="http://schemas.microsoft.com/office/powerpoint/2010/main" val="77943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88304" y="177375"/>
            <a:ext cx="1369959" cy="1337423"/>
          </a:xfrm>
          <a:prstGeom prst="rect">
            <a:avLst/>
          </a:prstGeom>
        </p:spPr>
      </p:pic>
      <p:sp>
        <p:nvSpPr>
          <p:cNvPr id="4" name="Title 15">
            <a:extLst>
              <a:ext uri="{FF2B5EF4-FFF2-40B4-BE49-F238E27FC236}">
                <a16:creationId xmlns:a16="http://schemas.microsoft.com/office/drawing/2014/main" id="{DBD85175-E115-4D82-95B8-994D1298EAEE}"/>
              </a:ext>
            </a:extLst>
          </p:cNvPr>
          <p:cNvSpPr txBox="1">
            <a:spLocks/>
          </p:cNvSpPr>
          <p:nvPr/>
        </p:nvSpPr>
        <p:spPr>
          <a:xfrm>
            <a:off x="1371600" y="6985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002060"/>
                </a:solidFill>
                <a:latin typeface="Abadi" panose="020B0604020104020204" pitchFamily="34" charset="0"/>
              </a:rPr>
              <a:t>Situación</a:t>
            </a:r>
            <a:r>
              <a:rPr lang="en-GB" b="1" dirty="0">
                <a:solidFill>
                  <a:srgbClr val="002060"/>
                </a:solidFill>
                <a:latin typeface="Abadi" panose="020B0604020104020204" pitchFamily="34" charset="0"/>
              </a:rPr>
              <a:t> actual</a:t>
            </a:r>
          </a:p>
        </p:txBody>
      </p:sp>
      <p:pic>
        <p:nvPicPr>
          <p:cNvPr id="2" name="Picture 1">
            <a:extLst>
              <a:ext uri="{FF2B5EF4-FFF2-40B4-BE49-F238E27FC236}">
                <a16:creationId xmlns:a16="http://schemas.microsoft.com/office/drawing/2014/main" id="{F725CE7D-C761-4AFA-81F3-52D18D4319FC}"/>
              </a:ext>
            </a:extLst>
          </p:cNvPr>
          <p:cNvPicPr>
            <a:picLocks noChangeAspect="1"/>
          </p:cNvPicPr>
          <p:nvPr/>
        </p:nvPicPr>
        <p:blipFill>
          <a:blip r:embed="rId3"/>
          <a:stretch>
            <a:fillRect/>
          </a:stretch>
        </p:blipFill>
        <p:spPr>
          <a:xfrm>
            <a:off x="0" y="5350780"/>
            <a:ext cx="11430000" cy="1054253"/>
          </a:xfrm>
          <a:prstGeom prst="rect">
            <a:avLst/>
          </a:prstGeom>
        </p:spPr>
      </p:pic>
      <p:sp>
        <p:nvSpPr>
          <p:cNvPr id="5" name="TextBox 4">
            <a:extLst>
              <a:ext uri="{FF2B5EF4-FFF2-40B4-BE49-F238E27FC236}">
                <a16:creationId xmlns:a16="http://schemas.microsoft.com/office/drawing/2014/main" id="{D9EA9825-542E-467D-947F-1A6C7A842331}"/>
              </a:ext>
            </a:extLst>
          </p:cNvPr>
          <p:cNvSpPr txBox="1"/>
          <p:nvPr/>
        </p:nvSpPr>
        <p:spPr>
          <a:xfrm>
            <a:off x="3200400" y="1841500"/>
            <a:ext cx="6775469" cy="1877437"/>
          </a:xfrm>
          <a:prstGeom prst="rect">
            <a:avLst/>
          </a:prstGeom>
          <a:noFill/>
        </p:spPr>
        <p:txBody>
          <a:bodyPr wrap="square" rtlCol="0">
            <a:spAutoFit/>
          </a:bodyPr>
          <a:lstStyle/>
          <a:p>
            <a:r>
              <a:rPr lang="es-ES" sz="6000" b="1" dirty="0">
                <a:solidFill>
                  <a:srgbClr val="0070C0"/>
                </a:solidFill>
                <a:latin typeface="Montserrat"/>
              </a:rPr>
              <a:t>331.5 días </a:t>
            </a:r>
            <a:br>
              <a:rPr lang="es-ES" sz="2800" b="1" dirty="0">
                <a:solidFill>
                  <a:srgbClr val="0070C0"/>
                </a:solidFill>
                <a:latin typeface="Montserrat"/>
              </a:rPr>
            </a:br>
            <a:r>
              <a:rPr lang="es-ES" sz="2800" b="1" dirty="0">
                <a:solidFill>
                  <a:srgbClr val="0070C0"/>
                </a:solidFill>
                <a:latin typeface="Montserrat"/>
              </a:rPr>
              <a:t>toma detectar una filtración de datos en Latinoamérica</a:t>
            </a:r>
            <a:endParaRPr lang="en-US" sz="2800" b="1" dirty="0">
              <a:solidFill>
                <a:srgbClr val="0070C0"/>
              </a:solidFill>
              <a:latin typeface="Montserrat"/>
            </a:endParaRPr>
          </a:p>
        </p:txBody>
      </p:sp>
      <p:sp>
        <p:nvSpPr>
          <p:cNvPr id="6" name="Rectangle 5">
            <a:extLst>
              <a:ext uri="{FF2B5EF4-FFF2-40B4-BE49-F238E27FC236}">
                <a16:creationId xmlns:a16="http://schemas.microsoft.com/office/drawing/2014/main" id="{9B11EC59-5B64-44C3-9D92-29A9870ADD11}"/>
              </a:ext>
            </a:extLst>
          </p:cNvPr>
          <p:cNvSpPr/>
          <p:nvPr/>
        </p:nvSpPr>
        <p:spPr>
          <a:xfrm>
            <a:off x="3207327" y="3718937"/>
            <a:ext cx="6540907" cy="584775"/>
          </a:xfrm>
          <a:prstGeom prst="rect">
            <a:avLst/>
          </a:prstGeom>
          <a:noFill/>
        </p:spPr>
        <p:txBody>
          <a:bodyPr wrap="square" lIns="91440" tIns="45720" rIns="91440" bIns="45720" anchor="t">
            <a:spAutoFit/>
          </a:bodyPr>
          <a:lstStyle/>
          <a:p>
            <a:pPr>
              <a:lnSpc>
                <a:spcPct val="200000"/>
              </a:lnSpc>
            </a:pPr>
            <a:r>
              <a:rPr lang="en-US" sz="1600" dirty="0">
                <a:solidFill>
                  <a:srgbClr val="0070C0"/>
                </a:solidFill>
                <a:latin typeface="Montserrat" pitchFamily="2" charset="77"/>
              </a:rPr>
              <a:t>Fuente: Cost of Data Breach Report 2022, IBM Security</a:t>
            </a:r>
          </a:p>
        </p:txBody>
      </p:sp>
      <p:pic>
        <p:nvPicPr>
          <p:cNvPr id="7" name="Picture 6"/>
          <p:cNvPicPr>
            <a:picLocks noChangeAspect="1"/>
          </p:cNvPicPr>
          <p:nvPr/>
        </p:nvPicPr>
        <p:blipFill>
          <a:blip r:embed="rId4"/>
          <a:stretch>
            <a:fillRect/>
          </a:stretch>
        </p:blipFill>
        <p:spPr>
          <a:xfrm>
            <a:off x="300037" y="1708655"/>
            <a:ext cx="2143125" cy="2143125"/>
          </a:xfrm>
          <a:prstGeom prst="rect">
            <a:avLst/>
          </a:prstGeom>
        </p:spPr>
      </p:pic>
    </p:spTree>
    <p:extLst>
      <p:ext uri="{BB962C8B-B14F-4D97-AF65-F5344CB8AC3E}">
        <p14:creationId xmlns:p14="http://schemas.microsoft.com/office/powerpoint/2010/main" val="1524513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F7B777ECEE83D408FD24E0F8898E247" ma:contentTypeVersion="16" ma:contentTypeDescription="Crear nuevo documento." ma:contentTypeScope="" ma:versionID="f94527cf305d80e3d820fe54f82744bd">
  <xsd:schema xmlns:xsd="http://www.w3.org/2001/XMLSchema" xmlns:xs="http://www.w3.org/2001/XMLSchema" xmlns:p="http://schemas.microsoft.com/office/2006/metadata/properties" xmlns:ns2="e4cf2323-5496-40f3-920d-6ce9bdc6168e" xmlns:ns3="2dcac036-f159-45f1-bf96-82af28b33675" targetNamespace="http://schemas.microsoft.com/office/2006/metadata/properties" ma:root="true" ma:fieldsID="69c79bc96fbf028b4d95aaa19fbf1bfc" ns2:_="" ns3:_="">
    <xsd:import namespace="e4cf2323-5496-40f3-920d-6ce9bdc6168e"/>
    <xsd:import namespace="2dcac036-f159-45f1-bf96-82af28b336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f2323-5496-40f3-920d-6ce9bdc616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c6963e27-d887-42cf-8331-eb3c4552a8f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cac036-f159-45f1-bf96-82af28b33675"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2994c576-5cc9-4aae-b0bb-a47d7ba13c0e}" ma:internalName="TaxCatchAll" ma:showField="CatchAllData" ma:web="2dcac036-f159-45f1-bf96-82af28b336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dcac036-f159-45f1-bf96-82af28b33675" xsi:nil="true"/>
    <lcf76f155ced4ddcb4097134ff3c332f xmlns="e4cf2323-5496-40f3-920d-6ce9bdc616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F06BED-F846-47BE-A82A-0FF931AD3F44}"/>
</file>

<file path=customXml/itemProps2.xml><?xml version="1.0" encoding="utf-8"?>
<ds:datastoreItem xmlns:ds="http://schemas.openxmlformats.org/officeDocument/2006/customXml" ds:itemID="{AB6A9DFC-EC50-4E14-8C8B-AEE123C3313E}"/>
</file>

<file path=customXml/itemProps3.xml><?xml version="1.0" encoding="utf-8"?>
<ds:datastoreItem xmlns:ds="http://schemas.openxmlformats.org/officeDocument/2006/customXml" ds:itemID="{DFB33FCD-4FC9-4780-966A-0ED7C3BB073E}"/>
</file>

<file path=docProps/app.xml><?xml version="1.0" encoding="utf-8"?>
<Properties xmlns="http://schemas.openxmlformats.org/officeDocument/2006/extended-properties" xmlns:vt="http://schemas.openxmlformats.org/officeDocument/2006/docPropsVTypes">
  <TotalTime>1434</TotalTime>
  <Words>2347</Words>
  <Application>Microsoft Office PowerPoint</Application>
  <PresentationFormat>Personalizado</PresentationFormat>
  <Paragraphs>182</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Office Theme</vt:lpstr>
      <vt:lpstr>Cyber4Dev</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Cyber4Dev Steering Committee</dc:title>
  <dc:creator>Fiona Coyle</dc:creator>
  <cp:lastModifiedBy>Flavio Rodriguez</cp:lastModifiedBy>
  <cp:revision>117</cp:revision>
  <dcterms:created xsi:type="dcterms:W3CDTF">2006-08-16T00:00:00Z</dcterms:created>
  <dcterms:modified xsi:type="dcterms:W3CDTF">2023-05-18T14:26:51Z</dcterms:modified>
  <dc:identifier>DAD__2enzCc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0x0101007F7B777ECEE83D408FD24E0F8898E247</vt:lpwstr>
  </property>
</Properties>
</file>